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88" r:id="rId3"/>
    <p:sldId id="265" r:id="rId4"/>
    <p:sldId id="270" r:id="rId5"/>
    <p:sldId id="292" r:id="rId6"/>
    <p:sldId id="264" r:id="rId7"/>
    <p:sldId id="266" r:id="rId8"/>
    <p:sldId id="293" r:id="rId9"/>
    <p:sldId id="262" r:id="rId10"/>
    <p:sldId id="296" r:id="rId11"/>
    <p:sldId id="294" r:id="rId12"/>
    <p:sldId id="295" r:id="rId13"/>
    <p:sldId id="298" r:id="rId14"/>
    <p:sldId id="299" r:id="rId15"/>
    <p:sldId id="267" r:id="rId16"/>
    <p:sldId id="268" r:id="rId17"/>
    <p:sldId id="269" r:id="rId18"/>
    <p:sldId id="263" r:id="rId19"/>
    <p:sldId id="261" r:id="rId20"/>
    <p:sldId id="260" r:id="rId21"/>
    <p:sldId id="276" r:id="rId22"/>
    <p:sldId id="300" r:id="rId23"/>
    <p:sldId id="275" r:id="rId24"/>
    <p:sldId id="274" r:id="rId25"/>
    <p:sldId id="273" r:id="rId26"/>
    <p:sldId id="289" r:id="rId27"/>
    <p:sldId id="277" r:id="rId28"/>
    <p:sldId id="282" r:id="rId29"/>
    <p:sldId id="281" r:id="rId30"/>
    <p:sldId id="280" r:id="rId31"/>
    <p:sldId id="279" r:id="rId32"/>
    <p:sldId id="278" r:id="rId33"/>
    <p:sldId id="287" r:id="rId34"/>
    <p:sldId id="286" r:id="rId35"/>
    <p:sldId id="285" r:id="rId36"/>
    <p:sldId id="284" r:id="rId37"/>
    <p:sldId id="272" r:id="rId38"/>
    <p:sldId id="271" r:id="rId39"/>
  </p:sldIdLst>
  <p:sldSz cx="7524750" cy="10656888"/>
  <p:notesSz cx="6858000" cy="9144000"/>
  <p:defaultTextStyle>
    <a:defPPr>
      <a:defRPr lang="ru-RU"/>
    </a:defPPr>
    <a:lvl1pPr marL="0" algn="l" defTabSz="1038909" rtl="0" eaLnBrk="1" latinLnBrk="0" hangingPunct="1">
      <a:defRPr sz="2000" kern="1200">
        <a:solidFill>
          <a:schemeClr val="tx1"/>
        </a:solidFill>
        <a:latin typeface="+mn-lt"/>
        <a:ea typeface="+mn-ea"/>
        <a:cs typeface="+mn-cs"/>
      </a:defRPr>
    </a:lvl1pPr>
    <a:lvl2pPr marL="519455" algn="l" defTabSz="1038909" rtl="0" eaLnBrk="1" latinLnBrk="0" hangingPunct="1">
      <a:defRPr sz="2000" kern="1200">
        <a:solidFill>
          <a:schemeClr val="tx1"/>
        </a:solidFill>
        <a:latin typeface="+mn-lt"/>
        <a:ea typeface="+mn-ea"/>
        <a:cs typeface="+mn-cs"/>
      </a:defRPr>
    </a:lvl2pPr>
    <a:lvl3pPr marL="1038909" algn="l" defTabSz="1038909" rtl="0" eaLnBrk="1" latinLnBrk="0" hangingPunct="1">
      <a:defRPr sz="2000" kern="1200">
        <a:solidFill>
          <a:schemeClr val="tx1"/>
        </a:solidFill>
        <a:latin typeface="+mn-lt"/>
        <a:ea typeface="+mn-ea"/>
        <a:cs typeface="+mn-cs"/>
      </a:defRPr>
    </a:lvl3pPr>
    <a:lvl4pPr marL="1558364" algn="l" defTabSz="1038909" rtl="0" eaLnBrk="1" latinLnBrk="0" hangingPunct="1">
      <a:defRPr sz="2000" kern="1200">
        <a:solidFill>
          <a:schemeClr val="tx1"/>
        </a:solidFill>
        <a:latin typeface="+mn-lt"/>
        <a:ea typeface="+mn-ea"/>
        <a:cs typeface="+mn-cs"/>
      </a:defRPr>
    </a:lvl4pPr>
    <a:lvl5pPr marL="2077820" algn="l" defTabSz="1038909" rtl="0" eaLnBrk="1" latinLnBrk="0" hangingPunct="1">
      <a:defRPr sz="2000" kern="1200">
        <a:solidFill>
          <a:schemeClr val="tx1"/>
        </a:solidFill>
        <a:latin typeface="+mn-lt"/>
        <a:ea typeface="+mn-ea"/>
        <a:cs typeface="+mn-cs"/>
      </a:defRPr>
    </a:lvl5pPr>
    <a:lvl6pPr marL="2597274" algn="l" defTabSz="1038909" rtl="0" eaLnBrk="1" latinLnBrk="0" hangingPunct="1">
      <a:defRPr sz="2000" kern="1200">
        <a:solidFill>
          <a:schemeClr val="tx1"/>
        </a:solidFill>
        <a:latin typeface="+mn-lt"/>
        <a:ea typeface="+mn-ea"/>
        <a:cs typeface="+mn-cs"/>
      </a:defRPr>
    </a:lvl6pPr>
    <a:lvl7pPr marL="3116730" algn="l" defTabSz="1038909" rtl="0" eaLnBrk="1" latinLnBrk="0" hangingPunct="1">
      <a:defRPr sz="2000" kern="1200">
        <a:solidFill>
          <a:schemeClr val="tx1"/>
        </a:solidFill>
        <a:latin typeface="+mn-lt"/>
        <a:ea typeface="+mn-ea"/>
        <a:cs typeface="+mn-cs"/>
      </a:defRPr>
    </a:lvl7pPr>
    <a:lvl8pPr marL="3636183" algn="l" defTabSz="1038909" rtl="0" eaLnBrk="1" latinLnBrk="0" hangingPunct="1">
      <a:defRPr sz="2000" kern="1200">
        <a:solidFill>
          <a:schemeClr val="tx1"/>
        </a:solidFill>
        <a:latin typeface="+mn-lt"/>
        <a:ea typeface="+mn-ea"/>
        <a:cs typeface="+mn-cs"/>
      </a:defRPr>
    </a:lvl8pPr>
    <a:lvl9pPr marL="4155639" algn="l" defTabSz="1038909" rtl="0" eaLnBrk="1" latinLnBrk="0" hangingPunct="1">
      <a:defRPr sz="20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804" y="-114"/>
      </p:cViewPr>
      <p:guideLst>
        <p:guide orient="horz" pos="3357"/>
        <p:guide pos="237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lang val="ru-RU"/>
  <c:style val="5"/>
  <c:chart>
    <c:title>
      <c:tx>
        <c:rich>
          <a:bodyPr/>
          <a:lstStyle/>
          <a:p>
            <a:pPr>
              <a:defRPr>
                <a:latin typeface="Baskerville Old Face" pitchFamily="18" charset="0"/>
              </a:defRPr>
            </a:pPr>
            <a:r>
              <a:rPr lang="ru-RU" sz="2000" b="1" i="0" baseline="0" dirty="0" smtClean="0">
                <a:latin typeface="Times New Roman" pitchFamily="18" charset="0"/>
                <a:cs typeface="Times New Roman" pitchFamily="18" charset="0"/>
              </a:rPr>
              <a:t>Диагностика    уровня    усвоения   учебного   материала   и  овладения умениями    и   навыками детей выпускной группы 2010года</a:t>
            </a:r>
            <a:endParaRPr lang="ru-RU" sz="2000" dirty="0">
              <a:latin typeface="Times New Roman" pitchFamily="18" charset="0"/>
              <a:cs typeface="Times New Roman" pitchFamily="18" charset="0"/>
            </a:endParaRPr>
          </a:p>
        </c:rich>
      </c:tx>
      <c:layout>
        <c:manualLayout>
          <c:xMode val="edge"/>
          <c:yMode val="edge"/>
          <c:x val="0.19071097925947159"/>
          <c:y val="0"/>
        </c:manualLayout>
      </c:layout>
    </c:title>
    <c:plotArea>
      <c:layout/>
      <c:barChart>
        <c:barDir val="col"/>
        <c:grouping val="clustered"/>
        <c:ser>
          <c:idx val="0"/>
          <c:order val="0"/>
          <c:tx>
            <c:strRef>
              <c:f>Лист1!$B$1</c:f>
              <c:strCache>
                <c:ptCount val="1"/>
                <c:pt idx="0">
                  <c:v>выс</c:v>
                </c:pt>
              </c:strCache>
            </c:strRef>
          </c:tx>
          <c:cat>
            <c:strRef>
              <c:f>Лист1!$A$2:$A$4</c:f>
              <c:strCache>
                <c:ptCount val="3"/>
                <c:pt idx="0">
                  <c:v>Карта задание </c:v>
                </c:pt>
                <c:pt idx="1">
                  <c:v>Опросник</c:v>
                </c:pt>
                <c:pt idx="2">
                  <c:v>Работа с макетом</c:v>
                </c:pt>
              </c:strCache>
            </c:strRef>
          </c:cat>
          <c:val>
            <c:numRef>
              <c:f>Лист1!$B$2:$B$4</c:f>
              <c:numCache>
                <c:formatCode>0%</c:formatCode>
                <c:ptCount val="3"/>
                <c:pt idx="0">
                  <c:v>0.55000000000000004</c:v>
                </c:pt>
                <c:pt idx="1">
                  <c:v>0.35000000000000026</c:v>
                </c:pt>
                <c:pt idx="2">
                  <c:v>0.70000000000000051</c:v>
                </c:pt>
              </c:numCache>
            </c:numRef>
          </c:val>
        </c:ser>
        <c:ser>
          <c:idx val="1"/>
          <c:order val="1"/>
          <c:tx>
            <c:strRef>
              <c:f>Лист1!$C$1</c:f>
              <c:strCache>
                <c:ptCount val="1"/>
                <c:pt idx="0">
                  <c:v>сред</c:v>
                </c:pt>
              </c:strCache>
            </c:strRef>
          </c:tx>
          <c:cat>
            <c:strRef>
              <c:f>Лист1!$A$2:$A$4</c:f>
              <c:strCache>
                <c:ptCount val="3"/>
                <c:pt idx="0">
                  <c:v>Карта задание </c:v>
                </c:pt>
                <c:pt idx="1">
                  <c:v>Опросник</c:v>
                </c:pt>
                <c:pt idx="2">
                  <c:v>Работа с макетом</c:v>
                </c:pt>
              </c:strCache>
            </c:strRef>
          </c:cat>
          <c:val>
            <c:numRef>
              <c:f>Лист1!$C$2:$C$4</c:f>
              <c:numCache>
                <c:formatCode>0%</c:formatCode>
                <c:ptCount val="3"/>
                <c:pt idx="0">
                  <c:v>0.45</c:v>
                </c:pt>
                <c:pt idx="1">
                  <c:v>0.6500000000000008</c:v>
                </c:pt>
                <c:pt idx="2">
                  <c:v>0.30000000000000027</c:v>
                </c:pt>
              </c:numCache>
            </c:numRef>
          </c:val>
        </c:ser>
        <c:axId val="172876544"/>
        <c:axId val="172878080"/>
      </c:barChart>
      <c:catAx>
        <c:axId val="172876544"/>
        <c:scaling>
          <c:orientation val="minMax"/>
        </c:scaling>
        <c:axPos val="b"/>
        <c:majorTickMark val="none"/>
        <c:tickLblPos val="nextTo"/>
        <c:crossAx val="172878080"/>
        <c:crosses val="autoZero"/>
        <c:auto val="1"/>
        <c:lblAlgn val="ctr"/>
        <c:lblOffset val="100"/>
      </c:catAx>
      <c:valAx>
        <c:axId val="172878080"/>
        <c:scaling>
          <c:orientation val="minMax"/>
        </c:scaling>
        <c:axPos val="l"/>
        <c:majorGridlines/>
        <c:numFmt formatCode="0%" sourceLinked="1"/>
        <c:majorTickMark val="none"/>
        <c:tickLblPos val="nextTo"/>
        <c:crossAx val="172876544"/>
        <c:crosses val="autoZero"/>
        <c:crossBetween val="between"/>
      </c:valAx>
      <c:dTable>
        <c:showHorzBorder val="1"/>
        <c:showVertBorder val="1"/>
        <c:showOutline val="1"/>
        <c:showKeys val="1"/>
        <c:txPr>
          <a:bodyPr/>
          <a:lstStyle/>
          <a:p>
            <a:pPr rtl="0">
              <a:defRPr>
                <a:latin typeface="Times New Roman" pitchFamily="18" charset="0"/>
                <a:cs typeface="Times New Roman" pitchFamily="18" charset="0"/>
              </a:defRPr>
            </a:pPr>
            <a:endParaRPr lang="ru-RU"/>
          </a:p>
        </c:txPr>
      </c:dTable>
    </c:plotArea>
    <c:plotVisOnly val="1"/>
  </c:chart>
  <c:txPr>
    <a:bodyPr/>
    <a:lstStyle/>
    <a:p>
      <a:pPr>
        <a:defRPr sz="1800"/>
      </a:pPr>
      <a:endParaRPr lang="ru-RU"/>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343EEE-B556-4238-B826-72BDAD3C0473}" type="doc">
      <dgm:prSet loTypeId="urn:microsoft.com/office/officeart/2005/8/layout/radial5" loCatId="cycle" qsTypeId="urn:microsoft.com/office/officeart/2005/8/quickstyle/simple1" qsCatId="simple" csTypeId="urn:microsoft.com/office/officeart/2005/8/colors/accent3_2" csCatId="accent3" phldr="1"/>
      <dgm:spPr/>
      <dgm:t>
        <a:bodyPr/>
        <a:lstStyle/>
        <a:p>
          <a:endParaRPr lang="ru-RU"/>
        </a:p>
      </dgm:t>
    </dgm:pt>
    <dgm:pt modelId="{91F73375-3D52-40B0-81C3-2A06E01208D9}">
      <dgm:prSet phldrT="[Текст]" custT="1"/>
      <dgm:spPr/>
      <dgm:t>
        <a:bodyPr/>
        <a:lstStyle/>
        <a:p>
          <a:r>
            <a:rPr lang="ru-RU" sz="1400" b="1" dirty="0" smtClean="0">
              <a:solidFill>
                <a:schemeClr val="tx1"/>
              </a:solidFill>
              <a:latin typeface="Times New Roman" pitchFamily="18" charset="0"/>
              <a:cs typeface="Times New Roman" pitchFamily="18" charset="0"/>
            </a:rPr>
            <a:t>РАБОТА С ДЕТЬМИ </a:t>
          </a:r>
          <a:endParaRPr lang="ru-RU" sz="1400" b="1" dirty="0">
            <a:solidFill>
              <a:schemeClr val="tx1"/>
            </a:solidFill>
            <a:latin typeface="Times New Roman" pitchFamily="18" charset="0"/>
            <a:cs typeface="Times New Roman" pitchFamily="18" charset="0"/>
          </a:endParaRPr>
        </a:p>
      </dgm:t>
    </dgm:pt>
    <dgm:pt modelId="{EC1FDB47-F80F-4803-BBC9-EF7E769D0205}" type="parTrans" cxnId="{0EC1689F-60E2-4CA6-9D1F-9100F5FC0DAC}">
      <dgm:prSet/>
      <dgm:spPr/>
      <dgm:t>
        <a:bodyPr/>
        <a:lstStyle/>
        <a:p>
          <a:endParaRPr lang="ru-RU" sz="1400"/>
        </a:p>
      </dgm:t>
    </dgm:pt>
    <dgm:pt modelId="{8722AD1B-F8B4-4624-B11E-6C5AB7BB646C}" type="sibTrans" cxnId="{0EC1689F-60E2-4CA6-9D1F-9100F5FC0DAC}">
      <dgm:prSet/>
      <dgm:spPr/>
      <dgm:t>
        <a:bodyPr/>
        <a:lstStyle/>
        <a:p>
          <a:endParaRPr lang="ru-RU" sz="1400"/>
        </a:p>
      </dgm:t>
    </dgm:pt>
    <dgm:pt modelId="{3CC93935-1B8B-4678-81C1-9A5329E149D3}">
      <dgm:prSet phldrT="[Текст]" custT="1"/>
      <dgm:spPr/>
      <dgm:t>
        <a:bodyPr/>
        <a:lstStyle/>
        <a:p>
          <a:pPr>
            <a:spcAft>
              <a:spcPts val="0"/>
            </a:spcAft>
          </a:pPr>
          <a:r>
            <a:rPr lang="ru-RU" sz="1400" b="1" dirty="0" smtClean="0">
              <a:solidFill>
                <a:schemeClr val="tx1"/>
              </a:solidFill>
              <a:latin typeface="Times New Roman" pitchFamily="18" charset="0"/>
              <a:cs typeface="Times New Roman" pitchFamily="18" charset="0"/>
            </a:rPr>
            <a:t>Праздники и развлечения </a:t>
          </a:r>
          <a:endParaRPr lang="ru-RU" sz="1400" b="1" dirty="0">
            <a:solidFill>
              <a:schemeClr val="tx1"/>
            </a:solidFill>
            <a:latin typeface="Times New Roman" pitchFamily="18" charset="0"/>
            <a:cs typeface="Times New Roman" pitchFamily="18" charset="0"/>
          </a:endParaRPr>
        </a:p>
      </dgm:t>
    </dgm:pt>
    <dgm:pt modelId="{8F1183DB-F31F-45A2-B68C-A8088CBEEC1B}" type="parTrans" cxnId="{9546D0B9-F20C-4715-97EA-170E60A16A7D}">
      <dgm:prSet custT="1"/>
      <dgm:spPr/>
      <dgm:t>
        <a:bodyPr/>
        <a:lstStyle/>
        <a:p>
          <a:endParaRPr lang="ru-RU" sz="1400" dirty="0"/>
        </a:p>
      </dgm:t>
    </dgm:pt>
    <dgm:pt modelId="{175140F5-1F1E-43C0-808D-32EB560D26B7}" type="sibTrans" cxnId="{9546D0B9-F20C-4715-97EA-170E60A16A7D}">
      <dgm:prSet/>
      <dgm:spPr/>
      <dgm:t>
        <a:bodyPr/>
        <a:lstStyle/>
        <a:p>
          <a:endParaRPr lang="ru-RU" sz="1400"/>
        </a:p>
      </dgm:t>
    </dgm:pt>
    <dgm:pt modelId="{8CCFEFC9-EB3E-44D5-84AA-8155CF52832C}">
      <dgm:prSet phldrT="[Текст]" custT="1"/>
      <dgm:spPr/>
      <dgm:t>
        <a:bodyPr/>
        <a:lstStyle/>
        <a:p>
          <a:pPr>
            <a:spcAft>
              <a:spcPts val="0"/>
            </a:spcAft>
          </a:pPr>
          <a:r>
            <a:rPr lang="ru-RU" sz="1400" b="1" dirty="0" smtClean="0">
              <a:solidFill>
                <a:schemeClr val="tx1"/>
              </a:solidFill>
            </a:rPr>
            <a:t>Создание атрибутов к играм </a:t>
          </a:r>
        </a:p>
      </dgm:t>
    </dgm:pt>
    <dgm:pt modelId="{53780CEC-3543-4DF0-A9B4-9366C9F8102B}" type="parTrans" cxnId="{5C340F05-22AE-4E56-9603-C0C3D8FE4200}">
      <dgm:prSet custT="1"/>
      <dgm:spPr/>
      <dgm:t>
        <a:bodyPr/>
        <a:lstStyle/>
        <a:p>
          <a:endParaRPr lang="ru-RU" sz="1400" dirty="0"/>
        </a:p>
      </dgm:t>
    </dgm:pt>
    <dgm:pt modelId="{2AB25535-8B2F-40BB-9553-8EB2CE7DE912}" type="sibTrans" cxnId="{5C340F05-22AE-4E56-9603-C0C3D8FE4200}">
      <dgm:prSet/>
      <dgm:spPr/>
      <dgm:t>
        <a:bodyPr/>
        <a:lstStyle/>
        <a:p>
          <a:endParaRPr lang="ru-RU" sz="1400"/>
        </a:p>
      </dgm:t>
    </dgm:pt>
    <dgm:pt modelId="{B150E81E-A644-4AF1-AD73-3448C2C1413F}">
      <dgm:prSet phldrT="[Текст]" custT="1"/>
      <dgm:spPr/>
      <dgm:t>
        <a:bodyPr/>
        <a:lstStyle/>
        <a:p>
          <a:pPr>
            <a:spcAft>
              <a:spcPts val="0"/>
            </a:spcAft>
          </a:pPr>
          <a:r>
            <a:rPr lang="ru-RU" sz="1400" b="1" dirty="0" smtClean="0">
              <a:solidFill>
                <a:schemeClr val="tx1"/>
              </a:solidFill>
            </a:rPr>
            <a:t>Целенаправленные занятия </a:t>
          </a:r>
          <a:endParaRPr lang="ru-RU" sz="1400" b="1" dirty="0">
            <a:solidFill>
              <a:schemeClr val="tx1"/>
            </a:solidFill>
          </a:endParaRPr>
        </a:p>
      </dgm:t>
    </dgm:pt>
    <dgm:pt modelId="{BC92C2B4-5AC8-417A-884C-9CE24ACF23A5}" type="parTrans" cxnId="{5D77ED16-F484-45F7-A82C-12076795D520}">
      <dgm:prSet custT="1"/>
      <dgm:spPr/>
      <dgm:t>
        <a:bodyPr/>
        <a:lstStyle/>
        <a:p>
          <a:endParaRPr lang="ru-RU" sz="1400" dirty="0"/>
        </a:p>
      </dgm:t>
    </dgm:pt>
    <dgm:pt modelId="{4177637D-F140-4BFA-B206-15E8372122F4}" type="sibTrans" cxnId="{5D77ED16-F484-45F7-A82C-12076795D520}">
      <dgm:prSet/>
      <dgm:spPr/>
      <dgm:t>
        <a:bodyPr/>
        <a:lstStyle/>
        <a:p>
          <a:endParaRPr lang="ru-RU" sz="1400"/>
        </a:p>
      </dgm:t>
    </dgm:pt>
    <dgm:pt modelId="{DCE4D9FA-6092-43FD-9E18-05B051989931}">
      <dgm:prSet phldrT="[Текст]" custT="1"/>
      <dgm:spPr/>
      <dgm:t>
        <a:bodyPr/>
        <a:lstStyle/>
        <a:p>
          <a:pPr>
            <a:spcAft>
              <a:spcPts val="0"/>
            </a:spcAft>
          </a:pPr>
          <a:r>
            <a:rPr lang="ru-RU" sz="1400" b="1" dirty="0" smtClean="0">
              <a:solidFill>
                <a:schemeClr val="tx1"/>
              </a:solidFill>
            </a:rPr>
            <a:t>Чтение художественной литературы </a:t>
          </a:r>
          <a:endParaRPr lang="ru-RU" sz="1400" b="1" dirty="0">
            <a:solidFill>
              <a:schemeClr val="tx1"/>
            </a:solidFill>
          </a:endParaRPr>
        </a:p>
      </dgm:t>
    </dgm:pt>
    <dgm:pt modelId="{94D40EC3-639D-41B1-B77F-C9C869267E45}" type="parTrans" cxnId="{02E33483-394C-4C41-8797-954C054A7080}">
      <dgm:prSet custT="1"/>
      <dgm:spPr/>
      <dgm:t>
        <a:bodyPr/>
        <a:lstStyle/>
        <a:p>
          <a:endParaRPr lang="ru-RU" sz="1400" dirty="0"/>
        </a:p>
      </dgm:t>
    </dgm:pt>
    <dgm:pt modelId="{FC8B3916-846B-4E70-A4D4-E74BDE12C62E}" type="sibTrans" cxnId="{02E33483-394C-4C41-8797-954C054A7080}">
      <dgm:prSet/>
      <dgm:spPr/>
      <dgm:t>
        <a:bodyPr/>
        <a:lstStyle/>
        <a:p>
          <a:endParaRPr lang="ru-RU" sz="1400"/>
        </a:p>
      </dgm:t>
    </dgm:pt>
    <dgm:pt modelId="{36D5F83D-12F8-4981-AFCC-1B87E4EA668F}">
      <dgm:prSet custT="1"/>
      <dgm:spPr/>
      <dgm:t>
        <a:bodyPr/>
        <a:lstStyle/>
        <a:p>
          <a:r>
            <a:rPr lang="ru-RU" sz="1400" b="1" dirty="0" smtClean="0">
              <a:solidFill>
                <a:schemeClr val="tx1"/>
              </a:solidFill>
              <a:latin typeface="Times New Roman" pitchFamily="18" charset="0"/>
              <a:cs typeface="Times New Roman" pitchFamily="18" charset="0"/>
            </a:rPr>
            <a:t>Целевые прогулки и экскурсии </a:t>
          </a:r>
          <a:endParaRPr lang="ru-RU" sz="1400" b="1" dirty="0">
            <a:solidFill>
              <a:schemeClr val="tx1"/>
            </a:solidFill>
            <a:latin typeface="Times New Roman" pitchFamily="18" charset="0"/>
            <a:cs typeface="Times New Roman" pitchFamily="18" charset="0"/>
          </a:endParaRPr>
        </a:p>
      </dgm:t>
    </dgm:pt>
    <dgm:pt modelId="{F725EE9A-5714-4CD8-9D6E-8F4A2A458F58}" type="parTrans" cxnId="{5A78EEDE-E32A-491C-88CF-68AC750E171A}">
      <dgm:prSet custT="1"/>
      <dgm:spPr/>
      <dgm:t>
        <a:bodyPr/>
        <a:lstStyle/>
        <a:p>
          <a:endParaRPr lang="ru-RU" sz="1400"/>
        </a:p>
      </dgm:t>
    </dgm:pt>
    <dgm:pt modelId="{1A42B86D-5728-43A5-9494-9F3D0035E0AB}" type="sibTrans" cxnId="{5A78EEDE-E32A-491C-88CF-68AC750E171A}">
      <dgm:prSet/>
      <dgm:spPr/>
      <dgm:t>
        <a:bodyPr/>
        <a:lstStyle/>
        <a:p>
          <a:endParaRPr lang="ru-RU" sz="1400"/>
        </a:p>
      </dgm:t>
    </dgm:pt>
    <dgm:pt modelId="{52C341B8-4042-4541-9B98-DD1D1511AEF7}">
      <dgm:prSet custT="1"/>
      <dgm:spPr/>
      <dgm:t>
        <a:bodyPr/>
        <a:lstStyle/>
        <a:p>
          <a:r>
            <a:rPr lang="ru-RU" sz="1400" b="1" dirty="0" smtClean="0">
              <a:solidFill>
                <a:schemeClr val="tx1"/>
              </a:solidFill>
              <a:latin typeface="Times New Roman" pitchFamily="18" charset="0"/>
              <a:cs typeface="Times New Roman" pitchFamily="18" charset="0"/>
            </a:rPr>
            <a:t>Встречи с сотрудниками ГИБДД </a:t>
          </a:r>
          <a:endParaRPr lang="ru-RU" sz="1400" b="1" dirty="0">
            <a:solidFill>
              <a:schemeClr val="tx1"/>
            </a:solidFill>
            <a:latin typeface="Times New Roman" pitchFamily="18" charset="0"/>
            <a:cs typeface="Times New Roman" pitchFamily="18" charset="0"/>
          </a:endParaRPr>
        </a:p>
      </dgm:t>
    </dgm:pt>
    <dgm:pt modelId="{0089657E-35F5-4D5B-9C72-DCB56E4E3026}" type="parTrans" cxnId="{F3F0C7CB-9A7A-4799-862B-E3572AE000A3}">
      <dgm:prSet custT="1"/>
      <dgm:spPr/>
      <dgm:t>
        <a:bodyPr/>
        <a:lstStyle/>
        <a:p>
          <a:endParaRPr lang="ru-RU" sz="1400">
            <a:solidFill>
              <a:srgbClr val="00B050"/>
            </a:solidFill>
          </a:endParaRPr>
        </a:p>
      </dgm:t>
    </dgm:pt>
    <dgm:pt modelId="{CA22F8A0-F820-4A1F-B728-FC37A2070ABF}" type="sibTrans" cxnId="{F3F0C7CB-9A7A-4799-862B-E3572AE000A3}">
      <dgm:prSet/>
      <dgm:spPr/>
      <dgm:t>
        <a:bodyPr/>
        <a:lstStyle/>
        <a:p>
          <a:endParaRPr lang="ru-RU" sz="1400"/>
        </a:p>
      </dgm:t>
    </dgm:pt>
    <dgm:pt modelId="{63505F6E-0659-40D4-B3E4-0D6A586B77D1}">
      <dgm:prSet custT="1"/>
      <dgm:spPr/>
      <dgm:t>
        <a:bodyPr/>
        <a:lstStyle/>
        <a:p>
          <a:r>
            <a:rPr lang="ru-RU" sz="1400" b="1" dirty="0" smtClean="0">
              <a:solidFill>
                <a:schemeClr val="tx1"/>
              </a:solidFill>
              <a:latin typeface="Times New Roman" pitchFamily="18" charset="0"/>
              <a:cs typeface="Times New Roman" pitchFamily="18" charset="0"/>
            </a:rPr>
            <a:t>Сюжетно – дидактические игры </a:t>
          </a:r>
          <a:endParaRPr lang="ru-RU" sz="1400" b="1" dirty="0">
            <a:solidFill>
              <a:schemeClr val="tx1"/>
            </a:solidFill>
            <a:latin typeface="Times New Roman" pitchFamily="18" charset="0"/>
            <a:cs typeface="Times New Roman" pitchFamily="18" charset="0"/>
          </a:endParaRPr>
        </a:p>
      </dgm:t>
    </dgm:pt>
    <dgm:pt modelId="{B6717D6F-1E5D-4E66-8B7D-509F65296355}" type="parTrans" cxnId="{914ED5B5-189D-43E9-A7E4-3F1A27CFB2D3}">
      <dgm:prSet/>
      <dgm:spPr/>
      <dgm:t>
        <a:bodyPr/>
        <a:lstStyle/>
        <a:p>
          <a:endParaRPr lang="ru-RU"/>
        </a:p>
      </dgm:t>
    </dgm:pt>
    <dgm:pt modelId="{0F80F660-3528-4BE9-9CD3-943EFA316C77}" type="sibTrans" cxnId="{914ED5B5-189D-43E9-A7E4-3F1A27CFB2D3}">
      <dgm:prSet/>
      <dgm:spPr/>
      <dgm:t>
        <a:bodyPr/>
        <a:lstStyle/>
        <a:p>
          <a:endParaRPr lang="ru-RU"/>
        </a:p>
      </dgm:t>
    </dgm:pt>
    <dgm:pt modelId="{0726E13E-59B8-474C-B8AD-90F6473ED33D}" type="pres">
      <dgm:prSet presAssocID="{86343EEE-B556-4238-B826-72BDAD3C0473}" presName="Name0" presStyleCnt="0">
        <dgm:presLayoutVars>
          <dgm:chMax val="1"/>
          <dgm:dir/>
          <dgm:animLvl val="ctr"/>
          <dgm:resizeHandles val="exact"/>
        </dgm:presLayoutVars>
      </dgm:prSet>
      <dgm:spPr/>
      <dgm:t>
        <a:bodyPr/>
        <a:lstStyle/>
        <a:p>
          <a:endParaRPr lang="ru-RU"/>
        </a:p>
      </dgm:t>
    </dgm:pt>
    <dgm:pt modelId="{7317FB06-C0D1-4651-B7FF-CAAEB916590D}" type="pres">
      <dgm:prSet presAssocID="{91F73375-3D52-40B0-81C3-2A06E01208D9}" presName="centerShape" presStyleLbl="node0" presStyleIdx="0" presStyleCnt="1" custScaleX="142500" custScaleY="139261" custLinFactNeighborX="-1361" custLinFactNeighborY="766"/>
      <dgm:spPr/>
      <dgm:t>
        <a:bodyPr/>
        <a:lstStyle/>
        <a:p>
          <a:endParaRPr lang="ru-RU"/>
        </a:p>
      </dgm:t>
    </dgm:pt>
    <dgm:pt modelId="{0054C5EE-DE31-4B9C-AA76-C34FC26C19AD}" type="pres">
      <dgm:prSet presAssocID="{8F1183DB-F31F-45A2-B68C-A8088CBEEC1B}" presName="parTrans" presStyleLbl="sibTrans2D1" presStyleIdx="0" presStyleCnt="7" custScaleX="170044"/>
      <dgm:spPr/>
      <dgm:t>
        <a:bodyPr/>
        <a:lstStyle/>
        <a:p>
          <a:endParaRPr lang="ru-RU"/>
        </a:p>
      </dgm:t>
    </dgm:pt>
    <dgm:pt modelId="{576B3B98-4798-4976-939D-FB9619E19BC9}" type="pres">
      <dgm:prSet presAssocID="{8F1183DB-F31F-45A2-B68C-A8088CBEEC1B}" presName="connectorText" presStyleLbl="sibTrans2D1" presStyleIdx="0" presStyleCnt="7"/>
      <dgm:spPr/>
      <dgm:t>
        <a:bodyPr/>
        <a:lstStyle/>
        <a:p>
          <a:endParaRPr lang="ru-RU"/>
        </a:p>
      </dgm:t>
    </dgm:pt>
    <dgm:pt modelId="{8C1E275D-8A2B-4871-9CB3-69B9B80505ED}" type="pres">
      <dgm:prSet presAssocID="{3CC93935-1B8B-4678-81C1-9A5329E149D3}" presName="node" presStyleLbl="node1" presStyleIdx="0" presStyleCnt="7" custScaleX="114489" custScaleY="112789">
        <dgm:presLayoutVars>
          <dgm:bulletEnabled val="1"/>
        </dgm:presLayoutVars>
      </dgm:prSet>
      <dgm:spPr/>
      <dgm:t>
        <a:bodyPr/>
        <a:lstStyle/>
        <a:p>
          <a:endParaRPr lang="ru-RU"/>
        </a:p>
      </dgm:t>
    </dgm:pt>
    <dgm:pt modelId="{9385BEB6-5C92-4764-888B-6C124B277928}" type="pres">
      <dgm:prSet presAssocID="{B6717D6F-1E5D-4E66-8B7D-509F65296355}" presName="parTrans" presStyleLbl="sibTrans2D1" presStyleIdx="1" presStyleCnt="7" custScaleX="212389"/>
      <dgm:spPr/>
      <dgm:t>
        <a:bodyPr/>
        <a:lstStyle/>
        <a:p>
          <a:endParaRPr lang="ru-RU"/>
        </a:p>
      </dgm:t>
    </dgm:pt>
    <dgm:pt modelId="{36CC3A25-40BF-4FB1-A431-2BE5C87B3D29}" type="pres">
      <dgm:prSet presAssocID="{B6717D6F-1E5D-4E66-8B7D-509F65296355}" presName="connectorText" presStyleLbl="sibTrans2D1" presStyleIdx="1" presStyleCnt="7"/>
      <dgm:spPr/>
      <dgm:t>
        <a:bodyPr/>
        <a:lstStyle/>
        <a:p>
          <a:endParaRPr lang="ru-RU"/>
        </a:p>
      </dgm:t>
    </dgm:pt>
    <dgm:pt modelId="{5D99649C-64A2-4E26-9903-A4BA2D500787}" type="pres">
      <dgm:prSet presAssocID="{63505F6E-0659-40D4-B3E4-0D6A586B77D1}" presName="node" presStyleLbl="node1" presStyleIdx="1" presStyleCnt="7" custScaleX="119110" custScaleY="122877">
        <dgm:presLayoutVars>
          <dgm:bulletEnabled val="1"/>
        </dgm:presLayoutVars>
      </dgm:prSet>
      <dgm:spPr/>
      <dgm:t>
        <a:bodyPr/>
        <a:lstStyle/>
        <a:p>
          <a:endParaRPr lang="ru-RU"/>
        </a:p>
      </dgm:t>
    </dgm:pt>
    <dgm:pt modelId="{2BDDA54A-00F1-42E1-A2D2-3C308A7D3397}" type="pres">
      <dgm:prSet presAssocID="{F725EE9A-5714-4CD8-9D6E-8F4A2A458F58}" presName="parTrans" presStyleLbl="sibTrans2D1" presStyleIdx="2" presStyleCnt="7" custScaleX="187671" custLinFactNeighborX="26506" custLinFactNeighborY="8253"/>
      <dgm:spPr/>
      <dgm:t>
        <a:bodyPr/>
        <a:lstStyle/>
        <a:p>
          <a:endParaRPr lang="ru-RU"/>
        </a:p>
      </dgm:t>
    </dgm:pt>
    <dgm:pt modelId="{C0FC6D17-F781-424E-9E61-3647858530A4}" type="pres">
      <dgm:prSet presAssocID="{F725EE9A-5714-4CD8-9D6E-8F4A2A458F58}" presName="connectorText" presStyleLbl="sibTrans2D1" presStyleIdx="2" presStyleCnt="7"/>
      <dgm:spPr/>
      <dgm:t>
        <a:bodyPr/>
        <a:lstStyle/>
        <a:p>
          <a:endParaRPr lang="ru-RU"/>
        </a:p>
      </dgm:t>
    </dgm:pt>
    <dgm:pt modelId="{75BEC54F-A3A6-4391-89BF-1F75067A1C99}" type="pres">
      <dgm:prSet presAssocID="{36D5F83D-12F8-4981-AFCC-1B87E4EA668F}" presName="node" presStyleLbl="node1" presStyleIdx="2" presStyleCnt="7" custScaleX="113815" custScaleY="123033" custRadScaleRad="98151" custRadScaleInc="-6596">
        <dgm:presLayoutVars>
          <dgm:bulletEnabled val="1"/>
        </dgm:presLayoutVars>
      </dgm:prSet>
      <dgm:spPr/>
      <dgm:t>
        <a:bodyPr/>
        <a:lstStyle/>
        <a:p>
          <a:endParaRPr lang="ru-RU"/>
        </a:p>
      </dgm:t>
    </dgm:pt>
    <dgm:pt modelId="{6458AF9C-2764-40E7-BA22-8F22C9EBE757}" type="pres">
      <dgm:prSet presAssocID="{0089657E-35F5-4D5B-9C72-DCB56E4E3026}" presName="parTrans" presStyleLbl="sibTrans2D1" presStyleIdx="3" presStyleCnt="7" custScaleX="156438"/>
      <dgm:spPr/>
      <dgm:t>
        <a:bodyPr/>
        <a:lstStyle/>
        <a:p>
          <a:endParaRPr lang="ru-RU"/>
        </a:p>
      </dgm:t>
    </dgm:pt>
    <dgm:pt modelId="{3CDFD5B2-5178-4013-9625-DEF84F91548D}" type="pres">
      <dgm:prSet presAssocID="{0089657E-35F5-4D5B-9C72-DCB56E4E3026}" presName="connectorText" presStyleLbl="sibTrans2D1" presStyleIdx="3" presStyleCnt="7"/>
      <dgm:spPr/>
      <dgm:t>
        <a:bodyPr/>
        <a:lstStyle/>
        <a:p>
          <a:endParaRPr lang="ru-RU"/>
        </a:p>
      </dgm:t>
    </dgm:pt>
    <dgm:pt modelId="{38B1FEE2-B8C9-4C2B-AA60-CA201C312C5F}" type="pres">
      <dgm:prSet presAssocID="{52C341B8-4042-4541-9B98-DD1D1511AEF7}" presName="node" presStyleLbl="node1" presStyleIdx="3" presStyleCnt="7" custScaleX="122328" custScaleY="111697" custRadScaleRad="114801" custRadScaleInc="-5711">
        <dgm:presLayoutVars>
          <dgm:bulletEnabled val="1"/>
        </dgm:presLayoutVars>
      </dgm:prSet>
      <dgm:spPr/>
      <dgm:t>
        <a:bodyPr/>
        <a:lstStyle/>
        <a:p>
          <a:endParaRPr lang="ru-RU"/>
        </a:p>
      </dgm:t>
    </dgm:pt>
    <dgm:pt modelId="{C54A5A1C-E580-43EF-8E53-CAE9F22FF038}" type="pres">
      <dgm:prSet presAssocID="{53780CEC-3543-4DF0-A9B4-9366C9F8102B}" presName="parTrans" presStyleLbl="sibTrans2D1" presStyleIdx="4" presStyleCnt="7" custFlipHor="0" custScaleX="180539"/>
      <dgm:spPr/>
      <dgm:t>
        <a:bodyPr/>
        <a:lstStyle/>
        <a:p>
          <a:endParaRPr lang="ru-RU"/>
        </a:p>
      </dgm:t>
    </dgm:pt>
    <dgm:pt modelId="{3240D1C2-6480-44F1-9451-24855E94D89F}" type="pres">
      <dgm:prSet presAssocID="{53780CEC-3543-4DF0-A9B4-9366C9F8102B}" presName="connectorText" presStyleLbl="sibTrans2D1" presStyleIdx="4" presStyleCnt="7"/>
      <dgm:spPr/>
      <dgm:t>
        <a:bodyPr/>
        <a:lstStyle/>
        <a:p>
          <a:endParaRPr lang="ru-RU"/>
        </a:p>
      </dgm:t>
    </dgm:pt>
    <dgm:pt modelId="{40C98A9A-5785-4155-A782-B669E78E2AC9}" type="pres">
      <dgm:prSet presAssocID="{8CCFEFC9-EB3E-44D5-84AA-8155CF52832C}" presName="node" presStyleLbl="node1" presStyleIdx="4" presStyleCnt="7" custScaleX="120332" custScaleY="112602" custRadScaleRad="109869" custRadScaleInc="-2993">
        <dgm:presLayoutVars>
          <dgm:bulletEnabled val="1"/>
        </dgm:presLayoutVars>
      </dgm:prSet>
      <dgm:spPr/>
      <dgm:t>
        <a:bodyPr/>
        <a:lstStyle/>
        <a:p>
          <a:endParaRPr lang="ru-RU"/>
        </a:p>
      </dgm:t>
    </dgm:pt>
    <dgm:pt modelId="{B4E846D6-3708-4456-A59C-39427911984B}" type="pres">
      <dgm:prSet presAssocID="{BC92C2B4-5AC8-417A-884C-9CE24ACF23A5}" presName="parTrans" presStyleLbl="sibTrans2D1" presStyleIdx="5" presStyleCnt="7" custScaleX="178188"/>
      <dgm:spPr/>
      <dgm:t>
        <a:bodyPr/>
        <a:lstStyle/>
        <a:p>
          <a:endParaRPr lang="ru-RU"/>
        </a:p>
      </dgm:t>
    </dgm:pt>
    <dgm:pt modelId="{78B745EC-FE07-4008-A09B-63489CE1D56C}" type="pres">
      <dgm:prSet presAssocID="{BC92C2B4-5AC8-417A-884C-9CE24ACF23A5}" presName="connectorText" presStyleLbl="sibTrans2D1" presStyleIdx="5" presStyleCnt="7"/>
      <dgm:spPr/>
      <dgm:t>
        <a:bodyPr/>
        <a:lstStyle/>
        <a:p>
          <a:endParaRPr lang="ru-RU"/>
        </a:p>
      </dgm:t>
    </dgm:pt>
    <dgm:pt modelId="{2FC3D954-D989-4FD1-B932-6C8DDC520CAE}" type="pres">
      <dgm:prSet presAssocID="{B150E81E-A644-4AF1-AD73-3448C2C1413F}" presName="node" presStyleLbl="node1" presStyleIdx="5" presStyleCnt="7" custScaleX="115478" custScaleY="109270" custRadScaleRad="124425" custRadScaleInc="-4060">
        <dgm:presLayoutVars>
          <dgm:bulletEnabled val="1"/>
        </dgm:presLayoutVars>
      </dgm:prSet>
      <dgm:spPr/>
      <dgm:t>
        <a:bodyPr/>
        <a:lstStyle/>
        <a:p>
          <a:endParaRPr lang="ru-RU"/>
        </a:p>
      </dgm:t>
    </dgm:pt>
    <dgm:pt modelId="{96B8422E-4F30-4918-BE66-C4798883FD03}" type="pres">
      <dgm:prSet presAssocID="{94D40EC3-639D-41B1-B77F-C9C869267E45}" presName="parTrans" presStyleLbl="sibTrans2D1" presStyleIdx="6" presStyleCnt="7" custFlipHor="0" custScaleX="124440" custScaleY="92907"/>
      <dgm:spPr/>
      <dgm:t>
        <a:bodyPr/>
        <a:lstStyle/>
        <a:p>
          <a:endParaRPr lang="ru-RU"/>
        </a:p>
      </dgm:t>
    </dgm:pt>
    <dgm:pt modelId="{DD31050F-5265-412B-B002-FFAB65811C07}" type="pres">
      <dgm:prSet presAssocID="{94D40EC3-639D-41B1-B77F-C9C869267E45}" presName="connectorText" presStyleLbl="sibTrans2D1" presStyleIdx="6" presStyleCnt="7"/>
      <dgm:spPr/>
      <dgm:t>
        <a:bodyPr/>
        <a:lstStyle/>
        <a:p>
          <a:endParaRPr lang="ru-RU"/>
        </a:p>
      </dgm:t>
    </dgm:pt>
    <dgm:pt modelId="{E89012B0-278A-4480-9D39-25C77230DBA3}" type="pres">
      <dgm:prSet presAssocID="{DCE4D9FA-6092-43FD-9E18-05B051989931}" presName="node" presStyleLbl="node1" presStyleIdx="6" presStyleCnt="7" custScaleX="112505" custScaleY="119337" custRadScaleRad="115997" custRadScaleInc="-942">
        <dgm:presLayoutVars>
          <dgm:bulletEnabled val="1"/>
        </dgm:presLayoutVars>
      </dgm:prSet>
      <dgm:spPr/>
      <dgm:t>
        <a:bodyPr/>
        <a:lstStyle/>
        <a:p>
          <a:endParaRPr lang="ru-RU"/>
        </a:p>
      </dgm:t>
    </dgm:pt>
  </dgm:ptLst>
  <dgm:cxnLst>
    <dgm:cxn modelId="{E37A7FF6-DD25-440B-973E-3C98CE48FDFE}" type="presOf" srcId="{F725EE9A-5714-4CD8-9D6E-8F4A2A458F58}" destId="{C0FC6D17-F781-424E-9E61-3647858530A4}" srcOrd="1" destOrd="0" presId="urn:microsoft.com/office/officeart/2005/8/layout/radial5"/>
    <dgm:cxn modelId="{02E33483-394C-4C41-8797-954C054A7080}" srcId="{91F73375-3D52-40B0-81C3-2A06E01208D9}" destId="{DCE4D9FA-6092-43FD-9E18-05B051989931}" srcOrd="6" destOrd="0" parTransId="{94D40EC3-639D-41B1-B77F-C9C869267E45}" sibTransId="{FC8B3916-846B-4E70-A4D4-E74BDE12C62E}"/>
    <dgm:cxn modelId="{323038AE-6B1A-492D-839D-8A5934B309D9}" type="presOf" srcId="{0089657E-35F5-4D5B-9C72-DCB56E4E3026}" destId="{3CDFD5B2-5178-4013-9625-DEF84F91548D}" srcOrd="1" destOrd="0" presId="urn:microsoft.com/office/officeart/2005/8/layout/radial5"/>
    <dgm:cxn modelId="{E97A9632-FAB5-42A5-8064-BB101EDFB81E}" type="presOf" srcId="{BC92C2B4-5AC8-417A-884C-9CE24ACF23A5}" destId="{B4E846D6-3708-4456-A59C-39427911984B}" srcOrd="0" destOrd="0" presId="urn:microsoft.com/office/officeart/2005/8/layout/radial5"/>
    <dgm:cxn modelId="{3BABC6D5-E42B-4590-ABEA-2CA2E2BB5048}" type="presOf" srcId="{F725EE9A-5714-4CD8-9D6E-8F4A2A458F58}" destId="{2BDDA54A-00F1-42E1-A2D2-3C308A7D3397}" srcOrd="0" destOrd="0" presId="urn:microsoft.com/office/officeart/2005/8/layout/radial5"/>
    <dgm:cxn modelId="{914ED5B5-189D-43E9-A7E4-3F1A27CFB2D3}" srcId="{91F73375-3D52-40B0-81C3-2A06E01208D9}" destId="{63505F6E-0659-40D4-B3E4-0D6A586B77D1}" srcOrd="1" destOrd="0" parTransId="{B6717D6F-1E5D-4E66-8B7D-509F65296355}" sibTransId="{0F80F660-3528-4BE9-9CD3-943EFA316C77}"/>
    <dgm:cxn modelId="{E5AE1F43-E1C5-4012-9635-A56DCD1A3F89}" type="presOf" srcId="{91F73375-3D52-40B0-81C3-2A06E01208D9}" destId="{7317FB06-C0D1-4651-B7FF-CAAEB916590D}" srcOrd="0" destOrd="0" presId="urn:microsoft.com/office/officeart/2005/8/layout/radial5"/>
    <dgm:cxn modelId="{F3F0C7CB-9A7A-4799-862B-E3572AE000A3}" srcId="{91F73375-3D52-40B0-81C3-2A06E01208D9}" destId="{52C341B8-4042-4541-9B98-DD1D1511AEF7}" srcOrd="3" destOrd="0" parTransId="{0089657E-35F5-4D5B-9C72-DCB56E4E3026}" sibTransId="{CA22F8A0-F820-4A1F-B728-FC37A2070ABF}"/>
    <dgm:cxn modelId="{7912BE39-AAFB-45EA-93B9-FF8DEE7132E7}" type="presOf" srcId="{94D40EC3-639D-41B1-B77F-C9C869267E45}" destId="{96B8422E-4F30-4918-BE66-C4798883FD03}" srcOrd="0" destOrd="0" presId="urn:microsoft.com/office/officeart/2005/8/layout/radial5"/>
    <dgm:cxn modelId="{5F705B63-15F3-43AA-AA97-F74663E8554E}" type="presOf" srcId="{63505F6E-0659-40D4-B3E4-0D6A586B77D1}" destId="{5D99649C-64A2-4E26-9903-A4BA2D500787}" srcOrd="0" destOrd="0" presId="urn:microsoft.com/office/officeart/2005/8/layout/radial5"/>
    <dgm:cxn modelId="{8C073657-3A73-4745-AA86-6F25532AB58F}" type="presOf" srcId="{86343EEE-B556-4238-B826-72BDAD3C0473}" destId="{0726E13E-59B8-474C-B8AD-90F6473ED33D}" srcOrd="0" destOrd="0" presId="urn:microsoft.com/office/officeart/2005/8/layout/radial5"/>
    <dgm:cxn modelId="{5C340F05-22AE-4E56-9603-C0C3D8FE4200}" srcId="{91F73375-3D52-40B0-81C3-2A06E01208D9}" destId="{8CCFEFC9-EB3E-44D5-84AA-8155CF52832C}" srcOrd="4" destOrd="0" parTransId="{53780CEC-3543-4DF0-A9B4-9366C9F8102B}" sibTransId="{2AB25535-8B2F-40BB-9553-8EB2CE7DE912}"/>
    <dgm:cxn modelId="{77485CC7-A348-45F7-8D9D-8DB8EA92E5A2}" type="presOf" srcId="{B6717D6F-1E5D-4E66-8B7D-509F65296355}" destId="{9385BEB6-5C92-4764-888B-6C124B277928}" srcOrd="0" destOrd="0" presId="urn:microsoft.com/office/officeart/2005/8/layout/radial5"/>
    <dgm:cxn modelId="{5A78EEDE-E32A-491C-88CF-68AC750E171A}" srcId="{91F73375-3D52-40B0-81C3-2A06E01208D9}" destId="{36D5F83D-12F8-4981-AFCC-1B87E4EA668F}" srcOrd="2" destOrd="0" parTransId="{F725EE9A-5714-4CD8-9D6E-8F4A2A458F58}" sibTransId="{1A42B86D-5728-43A5-9494-9F3D0035E0AB}"/>
    <dgm:cxn modelId="{A5BECBD4-8821-4B00-B7DC-0CD18235723B}" type="presOf" srcId="{0089657E-35F5-4D5B-9C72-DCB56E4E3026}" destId="{6458AF9C-2764-40E7-BA22-8F22C9EBE757}" srcOrd="0" destOrd="0" presId="urn:microsoft.com/office/officeart/2005/8/layout/radial5"/>
    <dgm:cxn modelId="{0967604B-E1DC-4E3B-80F8-2EACC5E67312}" type="presOf" srcId="{B150E81E-A644-4AF1-AD73-3448C2C1413F}" destId="{2FC3D954-D989-4FD1-B932-6C8DDC520CAE}" srcOrd="0" destOrd="0" presId="urn:microsoft.com/office/officeart/2005/8/layout/radial5"/>
    <dgm:cxn modelId="{253A6B79-080F-4CA5-B102-FCC9F34FEF16}" type="presOf" srcId="{94D40EC3-639D-41B1-B77F-C9C869267E45}" destId="{DD31050F-5265-412B-B002-FFAB65811C07}" srcOrd="1" destOrd="0" presId="urn:microsoft.com/office/officeart/2005/8/layout/radial5"/>
    <dgm:cxn modelId="{1594DB58-F527-4850-8695-6CA5AD268324}" type="presOf" srcId="{DCE4D9FA-6092-43FD-9E18-05B051989931}" destId="{E89012B0-278A-4480-9D39-25C77230DBA3}" srcOrd="0" destOrd="0" presId="urn:microsoft.com/office/officeart/2005/8/layout/radial5"/>
    <dgm:cxn modelId="{9546D0B9-F20C-4715-97EA-170E60A16A7D}" srcId="{91F73375-3D52-40B0-81C3-2A06E01208D9}" destId="{3CC93935-1B8B-4678-81C1-9A5329E149D3}" srcOrd="0" destOrd="0" parTransId="{8F1183DB-F31F-45A2-B68C-A8088CBEEC1B}" sibTransId="{175140F5-1F1E-43C0-808D-32EB560D26B7}"/>
    <dgm:cxn modelId="{850736EA-EE8B-4C6B-9334-F558AE441E3F}" type="presOf" srcId="{8F1183DB-F31F-45A2-B68C-A8088CBEEC1B}" destId="{0054C5EE-DE31-4B9C-AA76-C34FC26C19AD}" srcOrd="0" destOrd="0" presId="urn:microsoft.com/office/officeart/2005/8/layout/radial5"/>
    <dgm:cxn modelId="{5D77ED16-F484-45F7-A82C-12076795D520}" srcId="{91F73375-3D52-40B0-81C3-2A06E01208D9}" destId="{B150E81E-A644-4AF1-AD73-3448C2C1413F}" srcOrd="5" destOrd="0" parTransId="{BC92C2B4-5AC8-417A-884C-9CE24ACF23A5}" sibTransId="{4177637D-F140-4BFA-B206-15E8372122F4}"/>
    <dgm:cxn modelId="{38E93831-8C48-4CB3-8247-D1E782A5CD6F}" type="presOf" srcId="{53780CEC-3543-4DF0-A9B4-9366C9F8102B}" destId="{3240D1C2-6480-44F1-9451-24855E94D89F}" srcOrd="1" destOrd="0" presId="urn:microsoft.com/office/officeart/2005/8/layout/radial5"/>
    <dgm:cxn modelId="{0EC1689F-60E2-4CA6-9D1F-9100F5FC0DAC}" srcId="{86343EEE-B556-4238-B826-72BDAD3C0473}" destId="{91F73375-3D52-40B0-81C3-2A06E01208D9}" srcOrd="0" destOrd="0" parTransId="{EC1FDB47-F80F-4803-BBC9-EF7E769D0205}" sibTransId="{8722AD1B-F8B4-4624-B11E-6C5AB7BB646C}"/>
    <dgm:cxn modelId="{645F9D43-75BF-4932-90C7-6B2D2B26E843}" type="presOf" srcId="{8CCFEFC9-EB3E-44D5-84AA-8155CF52832C}" destId="{40C98A9A-5785-4155-A782-B669E78E2AC9}" srcOrd="0" destOrd="0" presId="urn:microsoft.com/office/officeart/2005/8/layout/radial5"/>
    <dgm:cxn modelId="{CE3764E7-A8FD-4BD0-AE0D-FD9291560CAA}" type="presOf" srcId="{BC92C2B4-5AC8-417A-884C-9CE24ACF23A5}" destId="{78B745EC-FE07-4008-A09B-63489CE1D56C}" srcOrd="1" destOrd="0" presId="urn:microsoft.com/office/officeart/2005/8/layout/radial5"/>
    <dgm:cxn modelId="{BA8CD20E-8A3E-4C1D-99A0-9BDE715A823B}" type="presOf" srcId="{B6717D6F-1E5D-4E66-8B7D-509F65296355}" destId="{36CC3A25-40BF-4FB1-A431-2BE5C87B3D29}" srcOrd="1" destOrd="0" presId="urn:microsoft.com/office/officeart/2005/8/layout/radial5"/>
    <dgm:cxn modelId="{5C938739-C6C7-4A6B-94D9-45576C037B15}" type="presOf" srcId="{52C341B8-4042-4541-9B98-DD1D1511AEF7}" destId="{38B1FEE2-B8C9-4C2B-AA60-CA201C312C5F}" srcOrd="0" destOrd="0" presId="urn:microsoft.com/office/officeart/2005/8/layout/radial5"/>
    <dgm:cxn modelId="{E62D4B3A-5212-4DB2-840A-F44DBBC20308}" type="presOf" srcId="{36D5F83D-12F8-4981-AFCC-1B87E4EA668F}" destId="{75BEC54F-A3A6-4391-89BF-1F75067A1C99}" srcOrd="0" destOrd="0" presId="urn:microsoft.com/office/officeart/2005/8/layout/radial5"/>
    <dgm:cxn modelId="{1E9F452E-662B-40B4-A756-312F33455359}" type="presOf" srcId="{8F1183DB-F31F-45A2-B68C-A8088CBEEC1B}" destId="{576B3B98-4798-4976-939D-FB9619E19BC9}" srcOrd="1" destOrd="0" presId="urn:microsoft.com/office/officeart/2005/8/layout/radial5"/>
    <dgm:cxn modelId="{33AF0983-1C0F-4072-BF17-3DDDA85DA5E6}" type="presOf" srcId="{53780CEC-3543-4DF0-A9B4-9366C9F8102B}" destId="{C54A5A1C-E580-43EF-8E53-CAE9F22FF038}" srcOrd="0" destOrd="0" presId="urn:microsoft.com/office/officeart/2005/8/layout/radial5"/>
    <dgm:cxn modelId="{8B55EDAB-D224-40F5-8280-B00A4E619F01}" type="presOf" srcId="{3CC93935-1B8B-4678-81C1-9A5329E149D3}" destId="{8C1E275D-8A2B-4871-9CB3-69B9B80505ED}" srcOrd="0" destOrd="0" presId="urn:microsoft.com/office/officeart/2005/8/layout/radial5"/>
    <dgm:cxn modelId="{CEEBC41B-EB32-4951-9911-845D7BE23E32}" type="presParOf" srcId="{0726E13E-59B8-474C-B8AD-90F6473ED33D}" destId="{7317FB06-C0D1-4651-B7FF-CAAEB916590D}" srcOrd="0" destOrd="0" presId="urn:microsoft.com/office/officeart/2005/8/layout/radial5"/>
    <dgm:cxn modelId="{B8B7132E-C9EC-4BCB-9D3A-C6C5D9968580}" type="presParOf" srcId="{0726E13E-59B8-474C-B8AD-90F6473ED33D}" destId="{0054C5EE-DE31-4B9C-AA76-C34FC26C19AD}" srcOrd="1" destOrd="0" presId="urn:microsoft.com/office/officeart/2005/8/layout/radial5"/>
    <dgm:cxn modelId="{32CFF711-4FD6-4C69-A96E-1640A734AC97}" type="presParOf" srcId="{0054C5EE-DE31-4B9C-AA76-C34FC26C19AD}" destId="{576B3B98-4798-4976-939D-FB9619E19BC9}" srcOrd="0" destOrd="0" presId="urn:microsoft.com/office/officeart/2005/8/layout/radial5"/>
    <dgm:cxn modelId="{DE1E966B-F89F-4696-BF0D-9CD4A63527C6}" type="presParOf" srcId="{0726E13E-59B8-474C-B8AD-90F6473ED33D}" destId="{8C1E275D-8A2B-4871-9CB3-69B9B80505ED}" srcOrd="2" destOrd="0" presId="urn:microsoft.com/office/officeart/2005/8/layout/radial5"/>
    <dgm:cxn modelId="{6F6E9D44-9E41-4026-95C7-DD9F9A572485}" type="presParOf" srcId="{0726E13E-59B8-474C-B8AD-90F6473ED33D}" destId="{9385BEB6-5C92-4764-888B-6C124B277928}" srcOrd="3" destOrd="0" presId="urn:microsoft.com/office/officeart/2005/8/layout/radial5"/>
    <dgm:cxn modelId="{E1272863-DB3B-4D69-8D5C-0B1D0EF3EDFA}" type="presParOf" srcId="{9385BEB6-5C92-4764-888B-6C124B277928}" destId="{36CC3A25-40BF-4FB1-A431-2BE5C87B3D29}" srcOrd="0" destOrd="0" presId="urn:microsoft.com/office/officeart/2005/8/layout/radial5"/>
    <dgm:cxn modelId="{DB3F0457-D392-41F8-9DCF-37E1272F8B22}" type="presParOf" srcId="{0726E13E-59B8-474C-B8AD-90F6473ED33D}" destId="{5D99649C-64A2-4E26-9903-A4BA2D500787}" srcOrd="4" destOrd="0" presId="urn:microsoft.com/office/officeart/2005/8/layout/radial5"/>
    <dgm:cxn modelId="{5F36FB58-DE30-426F-BC66-AC0C186262F7}" type="presParOf" srcId="{0726E13E-59B8-474C-B8AD-90F6473ED33D}" destId="{2BDDA54A-00F1-42E1-A2D2-3C308A7D3397}" srcOrd="5" destOrd="0" presId="urn:microsoft.com/office/officeart/2005/8/layout/radial5"/>
    <dgm:cxn modelId="{7A36DF6E-D1C5-4673-A685-D15335CEE7C2}" type="presParOf" srcId="{2BDDA54A-00F1-42E1-A2D2-3C308A7D3397}" destId="{C0FC6D17-F781-424E-9E61-3647858530A4}" srcOrd="0" destOrd="0" presId="urn:microsoft.com/office/officeart/2005/8/layout/radial5"/>
    <dgm:cxn modelId="{06C5618E-2E1E-47B9-9F9E-4209AA74FB4D}" type="presParOf" srcId="{0726E13E-59B8-474C-B8AD-90F6473ED33D}" destId="{75BEC54F-A3A6-4391-89BF-1F75067A1C99}" srcOrd="6" destOrd="0" presId="urn:microsoft.com/office/officeart/2005/8/layout/radial5"/>
    <dgm:cxn modelId="{16086C8B-E4A2-4BA3-B36B-AD94CBF93438}" type="presParOf" srcId="{0726E13E-59B8-474C-B8AD-90F6473ED33D}" destId="{6458AF9C-2764-40E7-BA22-8F22C9EBE757}" srcOrd="7" destOrd="0" presId="urn:microsoft.com/office/officeart/2005/8/layout/radial5"/>
    <dgm:cxn modelId="{1FDA6995-B5E9-45ED-A9B8-8691B17A01B4}" type="presParOf" srcId="{6458AF9C-2764-40E7-BA22-8F22C9EBE757}" destId="{3CDFD5B2-5178-4013-9625-DEF84F91548D}" srcOrd="0" destOrd="0" presId="urn:microsoft.com/office/officeart/2005/8/layout/radial5"/>
    <dgm:cxn modelId="{50400AB0-1B2E-4D34-AA4B-04156786ACF4}" type="presParOf" srcId="{0726E13E-59B8-474C-B8AD-90F6473ED33D}" destId="{38B1FEE2-B8C9-4C2B-AA60-CA201C312C5F}" srcOrd="8" destOrd="0" presId="urn:microsoft.com/office/officeart/2005/8/layout/radial5"/>
    <dgm:cxn modelId="{2372AE37-BBBA-4FC4-AB44-88C05032D477}" type="presParOf" srcId="{0726E13E-59B8-474C-B8AD-90F6473ED33D}" destId="{C54A5A1C-E580-43EF-8E53-CAE9F22FF038}" srcOrd="9" destOrd="0" presId="urn:microsoft.com/office/officeart/2005/8/layout/radial5"/>
    <dgm:cxn modelId="{220288A0-35DA-427F-8B34-3968F9084C72}" type="presParOf" srcId="{C54A5A1C-E580-43EF-8E53-CAE9F22FF038}" destId="{3240D1C2-6480-44F1-9451-24855E94D89F}" srcOrd="0" destOrd="0" presId="urn:microsoft.com/office/officeart/2005/8/layout/radial5"/>
    <dgm:cxn modelId="{4026F1BC-605C-4621-A070-08DE087DE1EB}" type="presParOf" srcId="{0726E13E-59B8-474C-B8AD-90F6473ED33D}" destId="{40C98A9A-5785-4155-A782-B669E78E2AC9}" srcOrd="10" destOrd="0" presId="urn:microsoft.com/office/officeart/2005/8/layout/radial5"/>
    <dgm:cxn modelId="{E1F706A2-94C8-4153-ABE0-CE930D0A3270}" type="presParOf" srcId="{0726E13E-59B8-474C-B8AD-90F6473ED33D}" destId="{B4E846D6-3708-4456-A59C-39427911984B}" srcOrd="11" destOrd="0" presId="urn:microsoft.com/office/officeart/2005/8/layout/radial5"/>
    <dgm:cxn modelId="{00E40E69-E5FA-4F44-90B0-4B7FD7B41865}" type="presParOf" srcId="{B4E846D6-3708-4456-A59C-39427911984B}" destId="{78B745EC-FE07-4008-A09B-63489CE1D56C}" srcOrd="0" destOrd="0" presId="urn:microsoft.com/office/officeart/2005/8/layout/radial5"/>
    <dgm:cxn modelId="{747EAA63-B18F-447F-9574-9911BCA6ECF7}" type="presParOf" srcId="{0726E13E-59B8-474C-B8AD-90F6473ED33D}" destId="{2FC3D954-D989-4FD1-B932-6C8DDC520CAE}" srcOrd="12" destOrd="0" presId="urn:microsoft.com/office/officeart/2005/8/layout/radial5"/>
    <dgm:cxn modelId="{122BBD4F-FFDB-4D5F-A0DE-4463D22E2E78}" type="presParOf" srcId="{0726E13E-59B8-474C-B8AD-90F6473ED33D}" destId="{96B8422E-4F30-4918-BE66-C4798883FD03}" srcOrd="13" destOrd="0" presId="urn:microsoft.com/office/officeart/2005/8/layout/radial5"/>
    <dgm:cxn modelId="{E2A00311-8900-45EC-A1C3-7BFB75D13D68}" type="presParOf" srcId="{96B8422E-4F30-4918-BE66-C4798883FD03}" destId="{DD31050F-5265-412B-B002-FFAB65811C07}" srcOrd="0" destOrd="0" presId="urn:microsoft.com/office/officeart/2005/8/layout/radial5"/>
    <dgm:cxn modelId="{E348FD28-43ED-42F9-815C-C39AB8F7466E}" type="presParOf" srcId="{0726E13E-59B8-474C-B8AD-90F6473ED33D}" destId="{E89012B0-278A-4480-9D39-25C77230DBA3}" srcOrd="14" destOrd="0" presId="urn:microsoft.com/office/officeart/2005/8/layout/radial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6343EEE-B556-4238-B826-72BDAD3C0473}" type="doc">
      <dgm:prSet loTypeId="urn:microsoft.com/office/officeart/2005/8/layout/radial5" loCatId="cycle" qsTypeId="urn:microsoft.com/office/officeart/2005/8/quickstyle/simple1" qsCatId="simple" csTypeId="urn:microsoft.com/office/officeart/2005/8/colors/accent3_2" csCatId="accent3" phldr="1"/>
      <dgm:spPr/>
      <dgm:t>
        <a:bodyPr/>
        <a:lstStyle/>
        <a:p>
          <a:endParaRPr lang="ru-RU"/>
        </a:p>
      </dgm:t>
    </dgm:pt>
    <dgm:pt modelId="{91F73375-3D52-40B0-81C3-2A06E01208D9}">
      <dgm:prSet phldrT="[Текст]" custT="1"/>
      <dgm:spPr/>
      <dgm:t>
        <a:bodyPr/>
        <a:lstStyle/>
        <a:p>
          <a:r>
            <a:rPr lang="ru-RU" sz="1400" b="1" dirty="0" smtClean="0">
              <a:solidFill>
                <a:schemeClr val="tx1"/>
              </a:solidFill>
              <a:latin typeface="Times New Roman" pitchFamily="18" charset="0"/>
              <a:cs typeface="Times New Roman" pitchFamily="18" charset="0"/>
            </a:rPr>
            <a:t>РАБОТА С РОДИТЕЛЯМИ  </a:t>
          </a:r>
          <a:endParaRPr lang="ru-RU" sz="1400" b="1" dirty="0">
            <a:solidFill>
              <a:schemeClr val="tx1"/>
            </a:solidFill>
            <a:latin typeface="Times New Roman" pitchFamily="18" charset="0"/>
            <a:cs typeface="Times New Roman" pitchFamily="18" charset="0"/>
          </a:endParaRPr>
        </a:p>
      </dgm:t>
    </dgm:pt>
    <dgm:pt modelId="{EC1FDB47-F80F-4803-BBC9-EF7E769D0205}" type="parTrans" cxnId="{0EC1689F-60E2-4CA6-9D1F-9100F5FC0DAC}">
      <dgm:prSet/>
      <dgm:spPr/>
      <dgm:t>
        <a:bodyPr/>
        <a:lstStyle/>
        <a:p>
          <a:endParaRPr lang="ru-RU" sz="1400"/>
        </a:p>
      </dgm:t>
    </dgm:pt>
    <dgm:pt modelId="{8722AD1B-F8B4-4624-B11E-6C5AB7BB646C}" type="sibTrans" cxnId="{0EC1689F-60E2-4CA6-9D1F-9100F5FC0DAC}">
      <dgm:prSet/>
      <dgm:spPr/>
      <dgm:t>
        <a:bodyPr/>
        <a:lstStyle/>
        <a:p>
          <a:endParaRPr lang="ru-RU" sz="1400"/>
        </a:p>
      </dgm:t>
    </dgm:pt>
    <dgm:pt modelId="{3CC93935-1B8B-4678-81C1-9A5329E149D3}">
      <dgm:prSet phldrT="[Текст]" custT="1"/>
      <dgm:spPr/>
      <dgm:t>
        <a:bodyPr/>
        <a:lstStyle/>
        <a:p>
          <a:pPr>
            <a:spcAft>
              <a:spcPts val="0"/>
            </a:spcAft>
          </a:pPr>
          <a:r>
            <a:rPr lang="ru-RU" sz="1400" b="1" dirty="0" smtClean="0">
              <a:solidFill>
                <a:schemeClr val="tx1"/>
              </a:solidFill>
            </a:rPr>
            <a:t>Консультации </a:t>
          </a:r>
          <a:endParaRPr lang="ru-RU" sz="1400" b="1" dirty="0">
            <a:solidFill>
              <a:schemeClr val="tx1"/>
            </a:solidFill>
          </a:endParaRPr>
        </a:p>
      </dgm:t>
    </dgm:pt>
    <dgm:pt modelId="{8F1183DB-F31F-45A2-B68C-A8088CBEEC1B}" type="parTrans" cxnId="{9546D0B9-F20C-4715-97EA-170E60A16A7D}">
      <dgm:prSet custT="1"/>
      <dgm:spPr/>
      <dgm:t>
        <a:bodyPr/>
        <a:lstStyle/>
        <a:p>
          <a:endParaRPr lang="ru-RU" sz="1400" dirty="0"/>
        </a:p>
      </dgm:t>
    </dgm:pt>
    <dgm:pt modelId="{175140F5-1F1E-43C0-808D-32EB560D26B7}" type="sibTrans" cxnId="{9546D0B9-F20C-4715-97EA-170E60A16A7D}">
      <dgm:prSet/>
      <dgm:spPr/>
      <dgm:t>
        <a:bodyPr/>
        <a:lstStyle/>
        <a:p>
          <a:endParaRPr lang="ru-RU" sz="1400"/>
        </a:p>
      </dgm:t>
    </dgm:pt>
    <dgm:pt modelId="{8CCFEFC9-EB3E-44D5-84AA-8155CF52832C}">
      <dgm:prSet phldrT="[Текст]" custT="1"/>
      <dgm:spPr/>
      <dgm:t>
        <a:bodyPr/>
        <a:lstStyle/>
        <a:p>
          <a:pPr>
            <a:spcAft>
              <a:spcPts val="0"/>
            </a:spcAft>
          </a:pPr>
          <a:r>
            <a:rPr lang="ru-RU" sz="1400" b="1" dirty="0" smtClean="0">
              <a:solidFill>
                <a:schemeClr val="tx1"/>
              </a:solidFill>
            </a:rPr>
            <a:t>Показ открытых занятий </a:t>
          </a:r>
        </a:p>
      </dgm:t>
    </dgm:pt>
    <dgm:pt modelId="{53780CEC-3543-4DF0-A9B4-9366C9F8102B}" type="parTrans" cxnId="{5C340F05-22AE-4E56-9603-C0C3D8FE4200}">
      <dgm:prSet custT="1"/>
      <dgm:spPr/>
      <dgm:t>
        <a:bodyPr/>
        <a:lstStyle/>
        <a:p>
          <a:endParaRPr lang="ru-RU" sz="1400" dirty="0"/>
        </a:p>
      </dgm:t>
    </dgm:pt>
    <dgm:pt modelId="{2AB25535-8B2F-40BB-9553-8EB2CE7DE912}" type="sibTrans" cxnId="{5C340F05-22AE-4E56-9603-C0C3D8FE4200}">
      <dgm:prSet/>
      <dgm:spPr/>
      <dgm:t>
        <a:bodyPr/>
        <a:lstStyle/>
        <a:p>
          <a:endParaRPr lang="ru-RU" sz="1400"/>
        </a:p>
      </dgm:t>
    </dgm:pt>
    <dgm:pt modelId="{B150E81E-A644-4AF1-AD73-3448C2C1413F}">
      <dgm:prSet phldrT="[Текст]" custT="1"/>
      <dgm:spPr/>
      <dgm:t>
        <a:bodyPr/>
        <a:lstStyle/>
        <a:p>
          <a:pPr>
            <a:spcAft>
              <a:spcPts val="0"/>
            </a:spcAft>
          </a:pPr>
          <a:r>
            <a:rPr lang="ru-RU" sz="1400" b="1" dirty="0" smtClean="0">
              <a:solidFill>
                <a:schemeClr val="tx1"/>
              </a:solidFill>
            </a:rPr>
            <a:t>Анкетирование </a:t>
          </a:r>
          <a:endParaRPr lang="ru-RU" sz="1400" b="1" dirty="0">
            <a:solidFill>
              <a:schemeClr val="tx1"/>
            </a:solidFill>
          </a:endParaRPr>
        </a:p>
      </dgm:t>
    </dgm:pt>
    <dgm:pt modelId="{BC92C2B4-5AC8-417A-884C-9CE24ACF23A5}" type="parTrans" cxnId="{5D77ED16-F484-45F7-A82C-12076795D520}">
      <dgm:prSet custT="1"/>
      <dgm:spPr/>
      <dgm:t>
        <a:bodyPr/>
        <a:lstStyle/>
        <a:p>
          <a:endParaRPr lang="ru-RU" sz="1400" dirty="0"/>
        </a:p>
      </dgm:t>
    </dgm:pt>
    <dgm:pt modelId="{4177637D-F140-4BFA-B206-15E8372122F4}" type="sibTrans" cxnId="{5D77ED16-F484-45F7-A82C-12076795D520}">
      <dgm:prSet/>
      <dgm:spPr/>
      <dgm:t>
        <a:bodyPr/>
        <a:lstStyle/>
        <a:p>
          <a:endParaRPr lang="ru-RU" sz="1400"/>
        </a:p>
      </dgm:t>
    </dgm:pt>
    <dgm:pt modelId="{DCE4D9FA-6092-43FD-9E18-05B051989931}">
      <dgm:prSet phldrT="[Текст]" custT="1"/>
      <dgm:spPr/>
      <dgm:t>
        <a:bodyPr/>
        <a:lstStyle/>
        <a:p>
          <a:pPr>
            <a:spcAft>
              <a:spcPts val="0"/>
            </a:spcAft>
          </a:pPr>
          <a:r>
            <a:rPr lang="ru-RU" sz="1400" b="1" dirty="0" smtClean="0">
              <a:solidFill>
                <a:schemeClr val="tx1"/>
              </a:solidFill>
            </a:rPr>
            <a:t>Круглые столы </a:t>
          </a:r>
          <a:endParaRPr lang="ru-RU" sz="1400" b="1" dirty="0">
            <a:solidFill>
              <a:schemeClr val="tx1"/>
            </a:solidFill>
          </a:endParaRPr>
        </a:p>
      </dgm:t>
    </dgm:pt>
    <dgm:pt modelId="{94D40EC3-639D-41B1-B77F-C9C869267E45}" type="parTrans" cxnId="{02E33483-394C-4C41-8797-954C054A7080}">
      <dgm:prSet custT="1"/>
      <dgm:spPr/>
      <dgm:t>
        <a:bodyPr/>
        <a:lstStyle/>
        <a:p>
          <a:endParaRPr lang="ru-RU" sz="1400" dirty="0"/>
        </a:p>
      </dgm:t>
    </dgm:pt>
    <dgm:pt modelId="{FC8B3916-846B-4E70-A4D4-E74BDE12C62E}" type="sibTrans" cxnId="{02E33483-394C-4C41-8797-954C054A7080}">
      <dgm:prSet/>
      <dgm:spPr/>
      <dgm:t>
        <a:bodyPr/>
        <a:lstStyle/>
        <a:p>
          <a:endParaRPr lang="ru-RU" sz="1400"/>
        </a:p>
      </dgm:t>
    </dgm:pt>
    <dgm:pt modelId="{36D5F83D-12F8-4981-AFCC-1B87E4EA668F}">
      <dgm:prSet custT="1"/>
      <dgm:spPr/>
      <dgm:t>
        <a:bodyPr/>
        <a:lstStyle/>
        <a:p>
          <a:r>
            <a:rPr lang="ru-RU" sz="1400" b="1" dirty="0" smtClean="0">
              <a:solidFill>
                <a:schemeClr val="tx1"/>
              </a:solidFill>
              <a:latin typeface="Times New Roman" pitchFamily="18" charset="0"/>
              <a:cs typeface="Times New Roman" pitchFamily="18" charset="0"/>
            </a:rPr>
            <a:t>Индивидуальные консультации </a:t>
          </a:r>
          <a:endParaRPr lang="ru-RU" sz="1400" b="1" dirty="0">
            <a:solidFill>
              <a:schemeClr val="tx1"/>
            </a:solidFill>
            <a:latin typeface="Times New Roman" pitchFamily="18" charset="0"/>
            <a:cs typeface="Times New Roman" pitchFamily="18" charset="0"/>
          </a:endParaRPr>
        </a:p>
      </dgm:t>
    </dgm:pt>
    <dgm:pt modelId="{F725EE9A-5714-4CD8-9D6E-8F4A2A458F58}" type="parTrans" cxnId="{5A78EEDE-E32A-491C-88CF-68AC750E171A}">
      <dgm:prSet custT="1"/>
      <dgm:spPr/>
      <dgm:t>
        <a:bodyPr/>
        <a:lstStyle/>
        <a:p>
          <a:endParaRPr lang="ru-RU" sz="1400"/>
        </a:p>
      </dgm:t>
    </dgm:pt>
    <dgm:pt modelId="{1A42B86D-5728-43A5-9494-9F3D0035E0AB}" type="sibTrans" cxnId="{5A78EEDE-E32A-491C-88CF-68AC750E171A}">
      <dgm:prSet/>
      <dgm:spPr/>
      <dgm:t>
        <a:bodyPr/>
        <a:lstStyle/>
        <a:p>
          <a:endParaRPr lang="ru-RU" sz="1400"/>
        </a:p>
      </dgm:t>
    </dgm:pt>
    <dgm:pt modelId="{52C341B8-4042-4541-9B98-DD1D1511AEF7}">
      <dgm:prSet custT="1"/>
      <dgm:spPr/>
      <dgm:t>
        <a:bodyPr/>
        <a:lstStyle/>
        <a:p>
          <a:r>
            <a:rPr lang="ru-RU" sz="1400" b="1" dirty="0" smtClean="0">
              <a:solidFill>
                <a:schemeClr val="tx1"/>
              </a:solidFill>
              <a:latin typeface="Times New Roman" pitchFamily="18" charset="0"/>
              <a:cs typeface="Times New Roman" pitchFamily="18" charset="0"/>
            </a:rPr>
            <a:t>Практикумы – семинары </a:t>
          </a:r>
          <a:endParaRPr lang="ru-RU" sz="1400" b="1" dirty="0">
            <a:solidFill>
              <a:schemeClr val="tx1"/>
            </a:solidFill>
            <a:latin typeface="Times New Roman" pitchFamily="18" charset="0"/>
            <a:cs typeface="Times New Roman" pitchFamily="18" charset="0"/>
          </a:endParaRPr>
        </a:p>
      </dgm:t>
    </dgm:pt>
    <dgm:pt modelId="{0089657E-35F5-4D5B-9C72-DCB56E4E3026}" type="parTrans" cxnId="{F3F0C7CB-9A7A-4799-862B-E3572AE000A3}">
      <dgm:prSet custT="1"/>
      <dgm:spPr/>
      <dgm:t>
        <a:bodyPr/>
        <a:lstStyle/>
        <a:p>
          <a:endParaRPr lang="ru-RU" sz="1400">
            <a:solidFill>
              <a:srgbClr val="00B050"/>
            </a:solidFill>
          </a:endParaRPr>
        </a:p>
      </dgm:t>
    </dgm:pt>
    <dgm:pt modelId="{CA22F8A0-F820-4A1F-B728-FC37A2070ABF}" type="sibTrans" cxnId="{F3F0C7CB-9A7A-4799-862B-E3572AE000A3}">
      <dgm:prSet/>
      <dgm:spPr/>
      <dgm:t>
        <a:bodyPr/>
        <a:lstStyle/>
        <a:p>
          <a:endParaRPr lang="ru-RU" sz="1400"/>
        </a:p>
      </dgm:t>
    </dgm:pt>
    <dgm:pt modelId="{63505F6E-0659-40D4-B3E4-0D6A586B77D1}">
      <dgm:prSet custT="1"/>
      <dgm:spPr/>
      <dgm:t>
        <a:bodyPr/>
        <a:lstStyle/>
        <a:p>
          <a:r>
            <a:rPr lang="ru-RU" sz="1400" b="1" dirty="0" smtClean="0">
              <a:solidFill>
                <a:schemeClr val="tx1"/>
              </a:solidFill>
              <a:latin typeface="Times New Roman" pitchFamily="18" charset="0"/>
              <a:cs typeface="Times New Roman" pitchFamily="18" charset="0"/>
            </a:rPr>
            <a:t>Проведение родительских собраний </a:t>
          </a:r>
          <a:endParaRPr lang="ru-RU" sz="1400" b="1" dirty="0">
            <a:solidFill>
              <a:schemeClr val="tx1"/>
            </a:solidFill>
            <a:latin typeface="Times New Roman" pitchFamily="18" charset="0"/>
            <a:cs typeface="Times New Roman" pitchFamily="18" charset="0"/>
          </a:endParaRPr>
        </a:p>
      </dgm:t>
    </dgm:pt>
    <dgm:pt modelId="{B6717D6F-1E5D-4E66-8B7D-509F65296355}" type="parTrans" cxnId="{914ED5B5-189D-43E9-A7E4-3F1A27CFB2D3}">
      <dgm:prSet/>
      <dgm:spPr/>
      <dgm:t>
        <a:bodyPr/>
        <a:lstStyle/>
        <a:p>
          <a:endParaRPr lang="ru-RU"/>
        </a:p>
      </dgm:t>
    </dgm:pt>
    <dgm:pt modelId="{0F80F660-3528-4BE9-9CD3-943EFA316C77}" type="sibTrans" cxnId="{914ED5B5-189D-43E9-A7E4-3F1A27CFB2D3}">
      <dgm:prSet/>
      <dgm:spPr/>
      <dgm:t>
        <a:bodyPr/>
        <a:lstStyle/>
        <a:p>
          <a:endParaRPr lang="ru-RU"/>
        </a:p>
      </dgm:t>
    </dgm:pt>
    <dgm:pt modelId="{0726E13E-59B8-474C-B8AD-90F6473ED33D}" type="pres">
      <dgm:prSet presAssocID="{86343EEE-B556-4238-B826-72BDAD3C0473}" presName="Name0" presStyleCnt="0">
        <dgm:presLayoutVars>
          <dgm:chMax val="1"/>
          <dgm:dir/>
          <dgm:animLvl val="ctr"/>
          <dgm:resizeHandles val="exact"/>
        </dgm:presLayoutVars>
      </dgm:prSet>
      <dgm:spPr/>
      <dgm:t>
        <a:bodyPr/>
        <a:lstStyle/>
        <a:p>
          <a:endParaRPr lang="ru-RU"/>
        </a:p>
      </dgm:t>
    </dgm:pt>
    <dgm:pt modelId="{7317FB06-C0D1-4651-B7FF-CAAEB916590D}" type="pres">
      <dgm:prSet presAssocID="{91F73375-3D52-40B0-81C3-2A06E01208D9}" presName="centerShape" presStyleLbl="node0" presStyleIdx="0" presStyleCnt="1" custScaleX="142500" custScaleY="139261" custLinFactNeighborX="747" custLinFactNeighborY="-353"/>
      <dgm:spPr/>
      <dgm:t>
        <a:bodyPr/>
        <a:lstStyle/>
        <a:p>
          <a:endParaRPr lang="ru-RU"/>
        </a:p>
      </dgm:t>
    </dgm:pt>
    <dgm:pt modelId="{0054C5EE-DE31-4B9C-AA76-C34FC26C19AD}" type="pres">
      <dgm:prSet presAssocID="{8F1183DB-F31F-45A2-B68C-A8088CBEEC1B}" presName="parTrans" presStyleLbl="sibTrans2D1" presStyleIdx="0" presStyleCnt="7" custScaleX="170044"/>
      <dgm:spPr/>
      <dgm:t>
        <a:bodyPr/>
        <a:lstStyle/>
        <a:p>
          <a:endParaRPr lang="ru-RU"/>
        </a:p>
      </dgm:t>
    </dgm:pt>
    <dgm:pt modelId="{576B3B98-4798-4976-939D-FB9619E19BC9}" type="pres">
      <dgm:prSet presAssocID="{8F1183DB-F31F-45A2-B68C-A8088CBEEC1B}" presName="connectorText" presStyleLbl="sibTrans2D1" presStyleIdx="0" presStyleCnt="7"/>
      <dgm:spPr/>
      <dgm:t>
        <a:bodyPr/>
        <a:lstStyle/>
        <a:p>
          <a:endParaRPr lang="ru-RU"/>
        </a:p>
      </dgm:t>
    </dgm:pt>
    <dgm:pt modelId="{8C1E275D-8A2B-4871-9CB3-69B9B80505ED}" type="pres">
      <dgm:prSet presAssocID="{3CC93935-1B8B-4678-81C1-9A5329E149D3}" presName="node" presStyleLbl="node1" presStyleIdx="0" presStyleCnt="7" custScaleX="114489" custScaleY="112789">
        <dgm:presLayoutVars>
          <dgm:bulletEnabled val="1"/>
        </dgm:presLayoutVars>
      </dgm:prSet>
      <dgm:spPr/>
      <dgm:t>
        <a:bodyPr/>
        <a:lstStyle/>
        <a:p>
          <a:endParaRPr lang="ru-RU"/>
        </a:p>
      </dgm:t>
    </dgm:pt>
    <dgm:pt modelId="{9385BEB6-5C92-4764-888B-6C124B277928}" type="pres">
      <dgm:prSet presAssocID="{B6717D6F-1E5D-4E66-8B7D-509F65296355}" presName="parTrans" presStyleLbl="sibTrans2D1" presStyleIdx="1" presStyleCnt="7" custScaleX="212389"/>
      <dgm:spPr/>
      <dgm:t>
        <a:bodyPr/>
        <a:lstStyle/>
        <a:p>
          <a:endParaRPr lang="ru-RU"/>
        </a:p>
      </dgm:t>
    </dgm:pt>
    <dgm:pt modelId="{36CC3A25-40BF-4FB1-A431-2BE5C87B3D29}" type="pres">
      <dgm:prSet presAssocID="{B6717D6F-1E5D-4E66-8B7D-509F65296355}" presName="connectorText" presStyleLbl="sibTrans2D1" presStyleIdx="1" presStyleCnt="7"/>
      <dgm:spPr/>
      <dgm:t>
        <a:bodyPr/>
        <a:lstStyle/>
        <a:p>
          <a:endParaRPr lang="ru-RU"/>
        </a:p>
      </dgm:t>
    </dgm:pt>
    <dgm:pt modelId="{5D99649C-64A2-4E26-9903-A4BA2D500787}" type="pres">
      <dgm:prSet presAssocID="{63505F6E-0659-40D4-B3E4-0D6A586B77D1}" presName="node" presStyleLbl="node1" presStyleIdx="1" presStyleCnt="7" custScaleX="119110" custScaleY="106431">
        <dgm:presLayoutVars>
          <dgm:bulletEnabled val="1"/>
        </dgm:presLayoutVars>
      </dgm:prSet>
      <dgm:spPr/>
      <dgm:t>
        <a:bodyPr/>
        <a:lstStyle/>
        <a:p>
          <a:endParaRPr lang="ru-RU"/>
        </a:p>
      </dgm:t>
    </dgm:pt>
    <dgm:pt modelId="{2BDDA54A-00F1-42E1-A2D2-3C308A7D3397}" type="pres">
      <dgm:prSet presAssocID="{F725EE9A-5714-4CD8-9D6E-8F4A2A458F58}" presName="parTrans" presStyleLbl="sibTrans2D1" presStyleIdx="2" presStyleCnt="7" custScaleX="187671" custLinFactNeighborX="26506" custLinFactNeighborY="8253"/>
      <dgm:spPr/>
      <dgm:t>
        <a:bodyPr/>
        <a:lstStyle/>
        <a:p>
          <a:endParaRPr lang="ru-RU"/>
        </a:p>
      </dgm:t>
    </dgm:pt>
    <dgm:pt modelId="{C0FC6D17-F781-424E-9E61-3647858530A4}" type="pres">
      <dgm:prSet presAssocID="{F725EE9A-5714-4CD8-9D6E-8F4A2A458F58}" presName="connectorText" presStyleLbl="sibTrans2D1" presStyleIdx="2" presStyleCnt="7"/>
      <dgm:spPr/>
      <dgm:t>
        <a:bodyPr/>
        <a:lstStyle/>
        <a:p>
          <a:endParaRPr lang="ru-RU"/>
        </a:p>
      </dgm:t>
    </dgm:pt>
    <dgm:pt modelId="{75BEC54F-A3A6-4391-89BF-1F75067A1C99}" type="pres">
      <dgm:prSet presAssocID="{36D5F83D-12F8-4981-AFCC-1B87E4EA668F}" presName="node" presStyleLbl="node1" presStyleIdx="2" presStyleCnt="7" custScaleX="114659" custScaleY="114625" custRadScaleRad="98151" custRadScaleInc="-6596">
        <dgm:presLayoutVars>
          <dgm:bulletEnabled val="1"/>
        </dgm:presLayoutVars>
      </dgm:prSet>
      <dgm:spPr/>
      <dgm:t>
        <a:bodyPr/>
        <a:lstStyle/>
        <a:p>
          <a:endParaRPr lang="ru-RU"/>
        </a:p>
      </dgm:t>
    </dgm:pt>
    <dgm:pt modelId="{6458AF9C-2764-40E7-BA22-8F22C9EBE757}" type="pres">
      <dgm:prSet presAssocID="{0089657E-35F5-4D5B-9C72-DCB56E4E3026}" presName="parTrans" presStyleLbl="sibTrans2D1" presStyleIdx="3" presStyleCnt="7" custScaleX="156438"/>
      <dgm:spPr/>
      <dgm:t>
        <a:bodyPr/>
        <a:lstStyle/>
        <a:p>
          <a:endParaRPr lang="ru-RU"/>
        </a:p>
      </dgm:t>
    </dgm:pt>
    <dgm:pt modelId="{3CDFD5B2-5178-4013-9625-DEF84F91548D}" type="pres">
      <dgm:prSet presAssocID="{0089657E-35F5-4D5B-9C72-DCB56E4E3026}" presName="connectorText" presStyleLbl="sibTrans2D1" presStyleIdx="3" presStyleCnt="7"/>
      <dgm:spPr/>
      <dgm:t>
        <a:bodyPr/>
        <a:lstStyle/>
        <a:p>
          <a:endParaRPr lang="ru-RU"/>
        </a:p>
      </dgm:t>
    </dgm:pt>
    <dgm:pt modelId="{38B1FEE2-B8C9-4C2B-AA60-CA201C312C5F}" type="pres">
      <dgm:prSet presAssocID="{52C341B8-4042-4541-9B98-DD1D1511AEF7}" presName="node" presStyleLbl="node1" presStyleIdx="3" presStyleCnt="7" custScaleX="111323" custScaleY="102241" custRadScaleRad="114801" custRadScaleInc="-5711">
        <dgm:presLayoutVars>
          <dgm:bulletEnabled val="1"/>
        </dgm:presLayoutVars>
      </dgm:prSet>
      <dgm:spPr/>
      <dgm:t>
        <a:bodyPr/>
        <a:lstStyle/>
        <a:p>
          <a:endParaRPr lang="ru-RU"/>
        </a:p>
      </dgm:t>
    </dgm:pt>
    <dgm:pt modelId="{C54A5A1C-E580-43EF-8E53-CAE9F22FF038}" type="pres">
      <dgm:prSet presAssocID="{53780CEC-3543-4DF0-A9B4-9366C9F8102B}" presName="parTrans" presStyleLbl="sibTrans2D1" presStyleIdx="4" presStyleCnt="7" custFlipHor="0" custScaleX="180539"/>
      <dgm:spPr/>
      <dgm:t>
        <a:bodyPr/>
        <a:lstStyle/>
        <a:p>
          <a:endParaRPr lang="ru-RU"/>
        </a:p>
      </dgm:t>
    </dgm:pt>
    <dgm:pt modelId="{3240D1C2-6480-44F1-9451-24855E94D89F}" type="pres">
      <dgm:prSet presAssocID="{53780CEC-3543-4DF0-A9B4-9366C9F8102B}" presName="connectorText" presStyleLbl="sibTrans2D1" presStyleIdx="4" presStyleCnt="7"/>
      <dgm:spPr/>
      <dgm:t>
        <a:bodyPr/>
        <a:lstStyle/>
        <a:p>
          <a:endParaRPr lang="ru-RU"/>
        </a:p>
      </dgm:t>
    </dgm:pt>
    <dgm:pt modelId="{40C98A9A-5785-4155-A782-B669E78E2AC9}" type="pres">
      <dgm:prSet presAssocID="{8CCFEFC9-EB3E-44D5-84AA-8155CF52832C}" presName="node" presStyleLbl="node1" presStyleIdx="4" presStyleCnt="7" custScaleX="130313" custScaleY="114795" custRadScaleRad="109869" custRadScaleInc="-2993">
        <dgm:presLayoutVars>
          <dgm:bulletEnabled val="1"/>
        </dgm:presLayoutVars>
      </dgm:prSet>
      <dgm:spPr/>
      <dgm:t>
        <a:bodyPr/>
        <a:lstStyle/>
        <a:p>
          <a:endParaRPr lang="ru-RU"/>
        </a:p>
      </dgm:t>
    </dgm:pt>
    <dgm:pt modelId="{B4E846D6-3708-4456-A59C-39427911984B}" type="pres">
      <dgm:prSet presAssocID="{BC92C2B4-5AC8-417A-884C-9CE24ACF23A5}" presName="parTrans" presStyleLbl="sibTrans2D1" presStyleIdx="5" presStyleCnt="7" custScaleX="178188"/>
      <dgm:spPr/>
      <dgm:t>
        <a:bodyPr/>
        <a:lstStyle/>
        <a:p>
          <a:endParaRPr lang="ru-RU"/>
        </a:p>
      </dgm:t>
    </dgm:pt>
    <dgm:pt modelId="{78B745EC-FE07-4008-A09B-63489CE1D56C}" type="pres">
      <dgm:prSet presAssocID="{BC92C2B4-5AC8-417A-884C-9CE24ACF23A5}" presName="connectorText" presStyleLbl="sibTrans2D1" presStyleIdx="5" presStyleCnt="7"/>
      <dgm:spPr/>
      <dgm:t>
        <a:bodyPr/>
        <a:lstStyle/>
        <a:p>
          <a:endParaRPr lang="ru-RU"/>
        </a:p>
      </dgm:t>
    </dgm:pt>
    <dgm:pt modelId="{2FC3D954-D989-4FD1-B932-6C8DDC520CAE}" type="pres">
      <dgm:prSet presAssocID="{B150E81E-A644-4AF1-AD73-3448C2C1413F}" presName="node" presStyleLbl="node1" presStyleIdx="5" presStyleCnt="7" custScaleX="115478" custScaleY="109270" custRadScaleRad="124425" custRadScaleInc="-4060">
        <dgm:presLayoutVars>
          <dgm:bulletEnabled val="1"/>
        </dgm:presLayoutVars>
      </dgm:prSet>
      <dgm:spPr/>
      <dgm:t>
        <a:bodyPr/>
        <a:lstStyle/>
        <a:p>
          <a:endParaRPr lang="ru-RU"/>
        </a:p>
      </dgm:t>
    </dgm:pt>
    <dgm:pt modelId="{96B8422E-4F30-4918-BE66-C4798883FD03}" type="pres">
      <dgm:prSet presAssocID="{94D40EC3-639D-41B1-B77F-C9C869267E45}" presName="parTrans" presStyleLbl="sibTrans2D1" presStyleIdx="6" presStyleCnt="7" custFlipHor="0" custScaleX="124440" custScaleY="92907"/>
      <dgm:spPr/>
      <dgm:t>
        <a:bodyPr/>
        <a:lstStyle/>
        <a:p>
          <a:endParaRPr lang="ru-RU"/>
        </a:p>
      </dgm:t>
    </dgm:pt>
    <dgm:pt modelId="{DD31050F-5265-412B-B002-FFAB65811C07}" type="pres">
      <dgm:prSet presAssocID="{94D40EC3-639D-41B1-B77F-C9C869267E45}" presName="connectorText" presStyleLbl="sibTrans2D1" presStyleIdx="6" presStyleCnt="7"/>
      <dgm:spPr/>
      <dgm:t>
        <a:bodyPr/>
        <a:lstStyle/>
        <a:p>
          <a:endParaRPr lang="ru-RU"/>
        </a:p>
      </dgm:t>
    </dgm:pt>
    <dgm:pt modelId="{E89012B0-278A-4480-9D39-25C77230DBA3}" type="pres">
      <dgm:prSet presAssocID="{DCE4D9FA-6092-43FD-9E18-05B051989931}" presName="node" presStyleLbl="node1" presStyleIdx="6" presStyleCnt="7" custScaleX="105815" custScaleY="107448" custRadScaleRad="115997" custRadScaleInc="-942">
        <dgm:presLayoutVars>
          <dgm:bulletEnabled val="1"/>
        </dgm:presLayoutVars>
      </dgm:prSet>
      <dgm:spPr/>
      <dgm:t>
        <a:bodyPr/>
        <a:lstStyle/>
        <a:p>
          <a:endParaRPr lang="ru-RU"/>
        </a:p>
      </dgm:t>
    </dgm:pt>
  </dgm:ptLst>
  <dgm:cxnLst>
    <dgm:cxn modelId="{CE09A61E-87DE-4366-BC0E-A5B426FE11A6}" type="presOf" srcId="{F725EE9A-5714-4CD8-9D6E-8F4A2A458F58}" destId="{2BDDA54A-00F1-42E1-A2D2-3C308A7D3397}" srcOrd="0" destOrd="0" presId="urn:microsoft.com/office/officeart/2005/8/layout/radial5"/>
    <dgm:cxn modelId="{02E33483-394C-4C41-8797-954C054A7080}" srcId="{91F73375-3D52-40B0-81C3-2A06E01208D9}" destId="{DCE4D9FA-6092-43FD-9E18-05B051989931}" srcOrd="6" destOrd="0" parTransId="{94D40EC3-639D-41B1-B77F-C9C869267E45}" sibTransId="{FC8B3916-846B-4E70-A4D4-E74BDE12C62E}"/>
    <dgm:cxn modelId="{914ED5B5-189D-43E9-A7E4-3F1A27CFB2D3}" srcId="{91F73375-3D52-40B0-81C3-2A06E01208D9}" destId="{63505F6E-0659-40D4-B3E4-0D6A586B77D1}" srcOrd="1" destOrd="0" parTransId="{B6717D6F-1E5D-4E66-8B7D-509F65296355}" sibTransId="{0F80F660-3528-4BE9-9CD3-943EFA316C77}"/>
    <dgm:cxn modelId="{24DA625C-0CDB-442C-B3F1-27091B6BEDB0}" type="presOf" srcId="{8CCFEFC9-EB3E-44D5-84AA-8155CF52832C}" destId="{40C98A9A-5785-4155-A782-B669E78E2AC9}" srcOrd="0" destOrd="0" presId="urn:microsoft.com/office/officeart/2005/8/layout/radial5"/>
    <dgm:cxn modelId="{0C6FB32E-C5E3-4244-9E91-DA994F63636F}" type="presOf" srcId="{52C341B8-4042-4541-9B98-DD1D1511AEF7}" destId="{38B1FEE2-B8C9-4C2B-AA60-CA201C312C5F}" srcOrd="0" destOrd="0" presId="urn:microsoft.com/office/officeart/2005/8/layout/radial5"/>
    <dgm:cxn modelId="{F3F0C7CB-9A7A-4799-862B-E3572AE000A3}" srcId="{91F73375-3D52-40B0-81C3-2A06E01208D9}" destId="{52C341B8-4042-4541-9B98-DD1D1511AEF7}" srcOrd="3" destOrd="0" parTransId="{0089657E-35F5-4D5B-9C72-DCB56E4E3026}" sibTransId="{CA22F8A0-F820-4A1F-B728-FC37A2070ABF}"/>
    <dgm:cxn modelId="{AA97B722-6738-41DF-B7E9-BA089BA58103}" type="presOf" srcId="{BC92C2B4-5AC8-417A-884C-9CE24ACF23A5}" destId="{78B745EC-FE07-4008-A09B-63489CE1D56C}" srcOrd="1" destOrd="0" presId="urn:microsoft.com/office/officeart/2005/8/layout/radial5"/>
    <dgm:cxn modelId="{6FB61216-9FBB-4D88-8F47-9857DF69C1DF}" type="presOf" srcId="{8F1183DB-F31F-45A2-B68C-A8088CBEEC1B}" destId="{0054C5EE-DE31-4B9C-AA76-C34FC26C19AD}" srcOrd="0" destOrd="0" presId="urn:microsoft.com/office/officeart/2005/8/layout/radial5"/>
    <dgm:cxn modelId="{B5A72BF0-BC3C-4F23-8915-9F4E1D2F2D3A}" type="presOf" srcId="{91F73375-3D52-40B0-81C3-2A06E01208D9}" destId="{7317FB06-C0D1-4651-B7FF-CAAEB916590D}" srcOrd="0" destOrd="0" presId="urn:microsoft.com/office/officeart/2005/8/layout/radial5"/>
    <dgm:cxn modelId="{4B79EEA4-B5DB-469B-96C7-DA4725634392}" type="presOf" srcId="{94D40EC3-639D-41B1-B77F-C9C869267E45}" destId="{96B8422E-4F30-4918-BE66-C4798883FD03}" srcOrd="0" destOrd="0" presId="urn:microsoft.com/office/officeart/2005/8/layout/radial5"/>
    <dgm:cxn modelId="{16754F0E-F042-46EC-A3DB-4D1E000DF254}" type="presOf" srcId="{53780CEC-3543-4DF0-A9B4-9366C9F8102B}" destId="{3240D1C2-6480-44F1-9451-24855E94D89F}" srcOrd="1" destOrd="0" presId="urn:microsoft.com/office/officeart/2005/8/layout/radial5"/>
    <dgm:cxn modelId="{5C340F05-22AE-4E56-9603-C0C3D8FE4200}" srcId="{91F73375-3D52-40B0-81C3-2A06E01208D9}" destId="{8CCFEFC9-EB3E-44D5-84AA-8155CF52832C}" srcOrd="4" destOrd="0" parTransId="{53780CEC-3543-4DF0-A9B4-9366C9F8102B}" sibTransId="{2AB25535-8B2F-40BB-9553-8EB2CE7DE912}"/>
    <dgm:cxn modelId="{19AA9607-D5B9-4FC0-BE80-3DED988A3156}" type="presOf" srcId="{BC92C2B4-5AC8-417A-884C-9CE24ACF23A5}" destId="{B4E846D6-3708-4456-A59C-39427911984B}" srcOrd="0" destOrd="0" presId="urn:microsoft.com/office/officeart/2005/8/layout/radial5"/>
    <dgm:cxn modelId="{B505A245-3F9E-43D0-8B37-ECB42F4B9A6F}" type="presOf" srcId="{53780CEC-3543-4DF0-A9B4-9366C9F8102B}" destId="{C54A5A1C-E580-43EF-8E53-CAE9F22FF038}" srcOrd="0" destOrd="0" presId="urn:microsoft.com/office/officeart/2005/8/layout/radial5"/>
    <dgm:cxn modelId="{BC107D3B-4505-4076-B4C8-908833FB9B11}" type="presOf" srcId="{63505F6E-0659-40D4-B3E4-0D6A586B77D1}" destId="{5D99649C-64A2-4E26-9903-A4BA2D500787}" srcOrd="0" destOrd="0" presId="urn:microsoft.com/office/officeart/2005/8/layout/radial5"/>
    <dgm:cxn modelId="{5A78EEDE-E32A-491C-88CF-68AC750E171A}" srcId="{91F73375-3D52-40B0-81C3-2A06E01208D9}" destId="{36D5F83D-12F8-4981-AFCC-1B87E4EA668F}" srcOrd="2" destOrd="0" parTransId="{F725EE9A-5714-4CD8-9D6E-8F4A2A458F58}" sibTransId="{1A42B86D-5728-43A5-9494-9F3D0035E0AB}"/>
    <dgm:cxn modelId="{1DD8AC5C-E5B9-4934-9CAC-F626CAD12676}" type="presOf" srcId="{94D40EC3-639D-41B1-B77F-C9C869267E45}" destId="{DD31050F-5265-412B-B002-FFAB65811C07}" srcOrd="1" destOrd="0" presId="urn:microsoft.com/office/officeart/2005/8/layout/radial5"/>
    <dgm:cxn modelId="{365D30A1-AD81-463A-96A6-96F24609CF93}" type="presOf" srcId="{36D5F83D-12F8-4981-AFCC-1B87E4EA668F}" destId="{75BEC54F-A3A6-4391-89BF-1F75067A1C99}" srcOrd="0" destOrd="0" presId="urn:microsoft.com/office/officeart/2005/8/layout/radial5"/>
    <dgm:cxn modelId="{450DC268-8A91-4EE5-9812-10378C4FF836}" type="presOf" srcId="{86343EEE-B556-4238-B826-72BDAD3C0473}" destId="{0726E13E-59B8-474C-B8AD-90F6473ED33D}" srcOrd="0" destOrd="0" presId="urn:microsoft.com/office/officeart/2005/8/layout/radial5"/>
    <dgm:cxn modelId="{0965BBF3-F819-465A-B733-F4BFA0306F72}" type="presOf" srcId="{B6717D6F-1E5D-4E66-8B7D-509F65296355}" destId="{9385BEB6-5C92-4764-888B-6C124B277928}" srcOrd="0" destOrd="0" presId="urn:microsoft.com/office/officeart/2005/8/layout/radial5"/>
    <dgm:cxn modelId="{9546D0B9-F20C-4715-97EA-170E60A16A7D}" srcId="{91F73375-3D52-40B0-81C3-2A06E01208D9}" destId="{3CC93935-1B8B-4678-81C1-9A5329E149D3}" srcOrd="0" destOrd="0" parTransId="{8F1183DB-F31F-45A2-B68C-A8088CBEEC1B}" sibTransId="{175140F5-1F1E-43C0-808D-32EB560D26B7}"/>
    <dgm:cxn modelId="{956ECCFE-4258-46F5-B90E-988A36736A91}" type="presOf" srcId="{8F1183DB-F31F-45A2-B68C-A8088CBEEC1B}" destId="{576B3B98-4798-4976-939D-FB9619E19BC9}" srcOrd="1" destOrd="0" presId="urn:microsoft.com/office/officeart/2005/8/layout/radial5"/>
    <dgm:cxn modelId="{5D77ED16-F484-45F7-A82C-12076795D520}" srcId="{91F73375-3D52-40B0-81C3-2A06E01208D9}" destId="{B150E81E-A644-4AF1-AD73-3448C2C1413F}" srcOrd="5" destOrd="0" parTransId="{BC92C2B4-5AC8-417A-884C-9CE24ACF23A5}" sibTransId="{4177637D-F140-4BFA-B206-15E8372122F4}"/>
    <dgm:cxn modelId="{EFBE28BD-FC89-47A2-B340-FA7D542C3EC9}" type="presOf" srcId="{0089657E-35F5-4D5B-9C72-DCB56E4E3026}" destId="{3CDFD5B2-5178-4013-9625-DEF84F91548D}" srcOrd="1" destOrd="0" presId="urn:microsoft.com/office/officeart/2005/8/layout/radial5"/>
    <dgm:cxn modelId="{0EC1689F-60E2-4CA6-9D1F-9100F5FC0DAC}" srcId="{86343EEE-B556-4238-B826-72BDAD3C0473}" destId="{91F73375-3D52-40B0-81C3-2A06E01208D9}" srcOrd="0" destOrd="0" parTransId="{EC1FDB47-F80F-4803-BBC9-EF7E769D0205}" sibTransId="{8722AD1B-F8B4-4624-B11E-6C5AB7BB646C}"/>
    <dgm:cxn modelId="{20014774-23C0-4A7E-AA00-E1EF592DE6EC}" type="presOf" srcId="{0089657E-35F5-4D5B-9C72-DCB56E4E3026}" destId="{6458AF9C-2764-40E7-BA22-8F22C9EBE757}" srcOrd="0" destOrd="0" presId="urn:microsoft.com/office/officeart/2005/8/layout/radial5"/>
    <dgm:cxn modelId="{5738DD24-6234-46F7-A4E8-DEC36DDE6BD4}" type="presOf" srcId="{F725EE9A-5714-4CD8-9D6E-8F4A2A458F58}" destId="{C0FC6D17-F781-424E-9E61-3647858530A4}" srcOrd="1" destOrd="0" presId="urn:microsoft.com/office/officeart/2005/8/layout/radial5"/>
    <dgm:cxn modelId="{0108A53E-4862-4267-BE4F-A25B8B65D07D}" type="presOf" srcId="{B6717D6F-1E5D-4E66-8B7D-509F65296355}" destId="{36CC3A25-40BF-4FB1-A431-2BE5C87B3D29}" srcOrd="1" destOrd="0" presId="urn:microsoft.com/office/officeart/2005/8/layout/radial5"/>
    <dgm:cxn modelId="{5D77BCBF-ED99-45DD-8FF5-A136AC8512A7}" type="presOf" srcId="{3CC93935-1B8B-4678-81C1-9A5329E149D3}" destId="{8C1E275D-8A2B-4871-9CB3-69B9B80505ED}" srcOrd="0" destOrd="0" presId="urn:microsoft.com/office/officeart/2005/8/layout/radial5"/>
    <dgm:cxn modelId="{2A840341-7B79-4213-9E5F-84D66E4412C6}" type="presOf" srcId="{B150E81E-A644-4AF1-AD73-3448C2C1413F}" destId="{2FC3D954-D989-4FD1-B932-6C8DDC520CAE}" srcOrd="0" destOrd="0" presId="urn:microsoft.com/office/officeart/2005/8/layout/radial5"/>
    <dgm:cxn modelId="{E31781D7-B189-43D1-80FF-798F5626A4B3}" type="presOf" srcId="{DCE4D9FA-6092-43FD-9E18-05B051989931}" destId="{E89012B0-278A-4480-9D39-25C77230DBA3}" srcOrd="0" destOrd="0" presId="urn:microsoft.com/office/officeart/2005/8/layout/radial5"/>
    <dgm:cxn modelId="{105EE3E3-ED50-4DB9-9CAA-64BBA76E1D9C}" type="presParOf" srcId="{0726E13E-59B8-474C-B8AD-90F6473ED33D}" destId="{7317FB06-C0D1-4651-B7FF-CAAEB916590D}" srcOrd="0" destOrd="0" presId="urn:microsoft.com/office/officeart/2005/8/layout/radial5"/>
    <dgm:cxn modelId="{DEA6856D-8851-46A7-9CCC-44C5F49A659C}" type="presParOf" srcId="{0726E13E-59B8-474C-B8AD-90F6473ED33D}" destId="{0054C5EE-DE31-4B9C-AA76-C34FC26C19AD}" srcOrd="1" destOrd="0" presId="urn:microsoft.com/office/officeart/2005/8/layout/radial5"/>
    <dgm:cxn modelId="{9B509608-B4C2-4E8F-ADDF-9F98D3ECAF4B}" type="presParOf" srcId="{0054C5EE-DE31-4B9C-AA76-C34FC26C19AD}" destId="{576B3B98-4798-4976-939D-FB9619E19BC9}" srcOrd="0" destOrd="0" presId="urn:microsoft.com/office/officeart/2005/8/layout/radial5"/>
    <dgm:cxn modelId="{6B6F0179-E46C-4FEC-9980-AAD3A33FF268}" type="presParOf" srcId="{0726E13E-59B8-474C-B8AD-90F6473ED33D}" destId="{8C1E275D-8A2B-4871-9CB3-69B9B80505ED}" srcOrd="2" destOrd="0" presId="urn:microsoft.com/office/officeart/2005/8/layout/radial5"/>
    <dgm:cxn modelId="{706F130A-9A71-4863-9B7E-D59F26FC7A92}" type="presParOf" srcId="{0726E13E-59B8-474C-B8AD-90F6473ED33D}" destId="{9385BEB6-5C92-4764-888B-6C124B277928}" srcOrd="3" destOrd="0" presId="urn:microsoft.com/office/officeart/2005/8/layout/radial5"/>
    <dgm:cxn modelId="{345B5CB5-C0F3-47F6-855B-9AE616C38790}" type="presParOf" srcId="{9385BEB6-5C92-4764-888B-6C124B277928}" destId="{36CC3A25-40BF-4FB1-A431-2BE5C87B3D29}" srcOrd="0" destOrd="0" presId="urn:microsoft.com/office/officeart/2005/8/layout/radial5"/>
    <dgm:cxn modelId="{89C8755A-A5AC-4A31-B06A-8358B2AD315A}" type="presParOf" srcId="{0726E13E-59B8-474C-B8AD-90F6473ED33D}" destId="{5D99649C-64A2-4E26-9903-A4BA2D500787}" srcOrd="4" destOrd="0" presId="urn:microsoft.com/office/officeart/2005/8/layout/radial5"/>
    <dgm:cxn modelId="{6FD67A33-1402-4849-94B4-CFE4F6DEC3CA}" type="presParOf" srcId="{0726E13E-59B8-474C-B8AD-90F6473ED33D}" destId="{2BDDA54A-00F1-42E1-A2D2-3C308A7D3397}" srcOrd="5" destOrd="0" presId="urn:microsoft.com/office/officeart/2005/8/layout/radial5"/>
    <dgm:cxn modelId="{D86A1B21-30CA-4F33-AC5C-57D5347F740B}" type="presParOf" srcId="{2BDDA54A-00F1-42E1-A2D2-3C308A7D3397}" destId="{C0FC6D17-F781-424E-9E61-3647858530A4}" srcOrd="0" destOrd="0" presId="urn:microsoft.com/office/officeart/2005/8/layout/radial5"/>
    <dgm:cxn modelId="{3A51A792-8D1D-430F-916E-EEB0D7D2BE1F}" type="presParOf" srcId="{0726E13E-59B8-474C-B8AD-90F6473ED33D}" destId="{75BEC54F-A3A6-4391-89BF-1F75067A1C99}" srcOrd="6" destOrd="0" presId="urn:microsoft.com/office/officeart/2005/8/layout/radial5"/>
    <dgm:cxn modelId="{5547DB4C-7CBF-435B-AC3F-7E56F224AE25}" type="presParOf" srcId="{0726E13E-59B8-474C-B8AD-90F6473ED33D}" destId="{6458AF9C-2764-40E7-BA22-8F22C9EBE757}" srcOrd="7" destOrd="0" presId="urn:microsoft.com/office/officeart/2005/8/layout/radial5"/>
    <dgm:cxn modelId="{C1804331-E10D-41AF-82F6-CE923B09DBD7}" type="presParOf" srcId="{6458AF9C-2764-40E7-BA22-8F22C9EBE757}" destId="{3CDFD5B2-5178-4013-9625-DEF84F91548D}" srcOrd="0" destOrd="0" presId="urn:microsoft.com/office/officeart/2005/8/layout/radial5"/>
    <dgm:cxn modelId="{46A99FB2-0F91-42E5-81F1-BA081EA6A555}" type="presParOf" srcId="{0726E13E-59B8-474C-B8AD-90F6473ED33D}" destId="{38B1FEE2-B8C9-4C2B-AA60-CA201C312C5F}" srcOrd="8" destOrd="0" presId="urn:microsoft.com/office/officeart/2005/8/layout/radial5"/>
    <dgm:cxn modelId="{C0042B2E-BFA3-4FDB-883B-A9862F8F4568}" type="presParOf" srcId="{0726E13E-59B8-474C-B8AD-90F6473ED33D}" destId="{C54A5A1C-E580-43EF-8E53-CAE9F22FF038}" srcOrd="9" destOrd="0" presId="urn:microsoft.com/office/officeart/2005/8/layout/radial5"/>
    <dgm:cxn modelId="{B9784898-4531-45B5-9CBA-9900851A30E7}" type="presParOf" srcId="{C54A5A1C-E580-43EF-8E53-CAE9F22FF038}" destId="{3240D1C2-6480-44F1-9451-24855E94D89F}" srcOrd="0" destOrd="0" presId="urn:microsoft.com/office/officeart/2005/8/layout/radial5"/>
    <dgm:cxn modelId="{EEEDDD24-9216-4210-817E-EB5EB976E267}" type="presParOf" srcId="{0726E13E-59B8-474C-B8AD-90F6473ED33D}" destId="{40C98A9A-5785-4155-A782-B669E78E2AC9}" srcOrd="10" destOrd="0" presId="urn:microsoft.com/office/officeart/2005/8/layout/radial5"/>
    <dgm:cxn modelId="{03A6E7FD-70E9-4A4D-A8F1-4E87D743E36F}" type="presParOf" srcId="{0726E13E-59B8-474C-B8AD-90F6473ED33D}" destId="{B4E846D6-3708-4456-A59C-39427911984B}" srcOrd="11" destOrd="0" presId="urn:microsoft.com/office/officeart/2005/8/layout/radial5"/>
    <dgm:cxn modelId="{126001C8-9270-47C2-B29B-5708D659DC43}" type="presParOf" srcId="{B4E846D6-3708-4456-A59C-39427911984B}" destId="{78B745EC-FE07-4008-A09B-63489CE1D56C}" srcOrd="0" destOrd="0" presId="urn:microsoft.com/office/officeart/2005/8/layout/radial5"/>
    <dgm:cxn modelId="{65D7523D-5F9F-4F1A-8C6D-A6F54D47583E}" type="presParOf" srcId="{0726E13E-59B8-474C-B8AD-90F6473ED33D}" destId="{2FC3D954-D989-4FD1-B932-6C8DDC520CAE}" srcOrd="12" destOrd="0" presId="urn:microsoft.com/office/officeart/2005/8/layout/radial5"/>
    <dgm:cxn modelId="{9FE7901C-6960-4326-9A51-0A7395D80572}" type="presParOf" srcId="{0726E13E-59B8-474C-B8AD-90F6473ED33D}" destId="{96B8422E-4F30-4918-BE66-C4798883FD03}" srcOrd="13" destOrd="0" presId="urn:microsoft.com/office/officeart/2005/8/layout/radial5"/>
    <dgm:cxn modelId="{C60D4CFD-B056-4149-AB9C-23CCBFC2BF02}" type="presParOf" srcId="{96B8422E-4F30-4918-BE66-C4798883FD03}" destId="{DD31050F-5265-412B-B002-FFAB65811C07}" srcOrd="0" destOrd="0" presId="urn:microsoft.com/office/officeart/2005/8/layout/radial5"/>
    <dgm:cxn modelId="{494B441C-2661-406F-A57A-FB4ECB4B0F51}" type="presParOf" srcId="{0726E13E-59B8-474C-B8AD-90F6473ED33D}" destId="{E89012B0-278A-4480-9D39-25C77230DBA3}" srcOrd="14" destOrd="0" presId="urn:microsoft.com/office/officeart/2005/8/layout/radial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317FB06-C0D1-4651-B7FF-CAAEB916590D}">
      <dsp:nvSpPr>
        <dsp:cNvPr id="0" name=""/>
        <dsp:cNvSpPr/>
      </dsp:nvSpPr>
      <dsp:spPr>
        <a:xfrm>
          <a:off x="2214558" y="3214735"/>
          <a:ext cx="2124519" cy="2076229"/>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tx1"/>
              </a:solidFill>
              <a:latin typeface="Times New Roman" pitchFamily="18" charset="0"/>
              <a:cs typeface="Times New Roman" pitchFamily="18" charset="0"/>
            </a:rPr>
            <a:t>РАБОТА С ДЕТЬМИ </a:t>
          </a:r>
          <a:endParaRPr lang="ru-RU" sz="1400" b="1" kern="1200" dirty="0">
            <a:solidFill>
              <a:schemeClr val="tx1"/>
            </a:solidFill>
            <a:latin typeface="Times New Roman" pitchFamily="18" charset="0"/>
            <a:cs typeface="Times New Roman" pitchFamily="18" charset="0"/>
          </a:endParaRPr>
        </a:p>
      </dsp:txBody>
      <dsp:txXfrm>
        <a:off x="2214558" y="3214735"/>
        <a:ext cx="2124519" cy="2076229"/>
      </dsp:txXfrm>
    </dsp:sp>
    <dsp:sp modelId="{0054C5EE-DE31-4B9C-AA76-C34FC26C19AD}">
      <dsp:nvSpPr>
        <dsp:cNvPr id="0" name=""/>
        <dsp:cNvSpPr/>
      </dsp:nvSpPr>
      <dsp:spPr>
        <a:xfrm rot="16292141">
          <a:off x="3045607" y="2607150"/>
          <a:ext cx="533451" cy="641932"/>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dirty="0"/>
        </a:p>
      </dsp:txBody>
      <dsp:txXfrm rot="16292141">
        <a:off x="3045607" y="2607150"/>
        <a:ext cx="533451" cy="641932"/>
      </dsp:txXfrm>
    </dsp:sp>
    <dsp:sp modelId="{8C1E275D-8A2B-4871-9CB3-69B9B80505ED}">
      <dsp:nvSpPr>
        <dsp:cNvPr id="0" name=""/>
        <dsp:cNvSpPr/>
      </dsp:nvSpPr>
      <dsp:spPr>
        <a:xfrm>
          <a:off x="2373466" y="707176"/>
          <a:ext cx="1945435" cy="1916548"/>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ts val="0"/>
            </a:spcAft>
          </a:pPr>
          <a:r>
            <a:rPr lang="ru-RU" sz="1400" b="1" kern="1200" dirty="0" smtClean="0">
              <a:solidFill>
                <a:schemeClr val="tx1"/>
              </a:solidFill>
              <a:latin typeface="Times New Roman" pitchFamily="18" charset="0"/>
              <a:cs typeface="Times New Roman" pitchFamily="18" charset="0"/>
            </a:rPr>
            <a:t>Праздники и развлечения </a:t>
          </a:r>
          <a:endParaRPr lang="ru-RU" sz="1400" b="1" kern="1200" dirty="0">
            <a:solidFill>
              <a:schemeClr val="tx1"/>
            </a:solidFill>
            <a:latin typeface="Times New Roman" pitchFamily="18" charset="0"/>
            <a:cs typeface="Times New Roman" pitchFamily="18" charset="0"/>
          </a:endParaRPr>
        </a:p>
      </dsp:txBody>
      <dsp:txXfrm>
        <a:off x="2373466" y="707176"/>
        <a:ext cx="1945435" cy="1916548"/>
      </dsp:txXfrm>
    </dsp:sp>
    <dsp:sp modelId="{9385BEB6-5C92-4764-888B-6C124B277928}">
      <dsp:nvSpPr>
        <dsp:cNvPr id="0" name=""/>
        <dsp:cNvSpPr/>
      </dsp:nvSpPr>
      <dsp:spPr>
        <a:xfrm rot="19302368">
          <a:off x="4002845" y="3114094"/>
          <a:ext cx="619401" cy="641932"/>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ru-RU" sz="2700" kern="1200"/>
        </a:p>
      </dsp:txBody>
      <dsp:txXfrm rot="19302368">
        <a:off x="4002845" y="3114094"/>
        <a:ext cx="619401" cy="641932"/>
      </dsp:txXfrm>
    </dsp:sp>
    <dsp:sp modelId="{5D99649C-64A2-4E26-9903-A4BA2D500787}">
      <dsp:nvSpPr>
        <dsp:cNvPr id="0" name=""/>
        <dsp:cNvSpPr/>
      </dsp:nvSpPr>
      <dsp:spPr>
        <a:xfrm>
          <a:off x="4326591" y="1580950"/>
          <a:ext cx="2023957" cy="2087967"/>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tx1"/>
              </a:solidFill>
              <a:latin typeface="Times New Roman" pitchFamily="18" charset="0"/>
              <a:cs typeface="Times New Roman" pitchFamily="18" charset="0"/>
            </a:rPr>
            <a:t>Сюжетно – дидактические игры </a:t>
          </a:r>
          <a:endParaRPr lang="ru-RU" sz="1400" b="1" kern="1200" dirty="0">
            <a:solidFill>
              <a:schemeClr val="tx1"/>
            </a:solidFill>
            <a:latin typeface="Times New Roman" pitchFamily="18" charset="0"/>
            <a:cs typeface="Times New Roman" pitchFamily="18" charset="0"/>
          </a:endParaRPr>
        </a:p>
      </dsp:txBody>
      <dsp:txXfrm>
        <a:off x="4326591" y="1580950"/>
        <a:ext cx="2023957" cy="2087967"/>
      </dsp:txXfrm>
    </dsp:sp>
    <dsp:sp modelId="{2BDDA54A-00F1-42E1-A2D2-3C308A7D3397}">
      <dsp:nvSpPr>
        <dsp:cNvPr id="0" name=""/>
        <dsp:cNvSpPr/>
      </dsp:nvSpPr>
      <dsp:spPr>
        <a:xfrm rot="600252">
          <a:off x="4386395" y="4214061"/>
          <a:ext cx="528808" cy="641932"/>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a:p>
      </dsp:txBody>
      <dsp:txXfrm rot="600252">
        <a:off x="4386395" y="4214061"/>
        <a:ext cx="528808" cy="641932"/>
      </dsp:txXfrm>
    </dsp:sp>
    <dsp:sp modelId="{75BEC54F-A3A6-4391-89BF-1F75067A1C99}">
      <dsp:nvSpPr>
        <dsp:cNvPr id="0" name=""/>
        <dsp:cNvSpPr/>
      </dsp:nvSpPr>
      <dsp:spPr>
        <a:xfrm>
          <a:off x="4833125" y="3652657"/>
          <a:ext cx="1933982" cy="2090618"/>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tx1"/>
              </a:solidFill>
              <a:latin typeface="Times New Roman" pitchFamily="18" charset="0"/>
              <a:cs typeface="Times New Roman" pitchFamily="18" charset="0"/>
            </a:rPr>
            <a:t>Целевые прогулки и экскурсии </a:t>
          </a:r>
          <a:endParaRPr lang="ru-RU" sz="1400" b="1" kern="1200" dirty="0">
            <a:solidFill>
              <a:schemeClr val="tx1"/>
            </a:solidFill>
            <a:latin typeface="Times New Roman" pitchFamily="18" charset="0"/>
            <a:cs typeface="Times New Roman" pitchFamily="18" charset="0"/>
          </a:endParaRPr>
        </a:p>
      </dsp:txBody>
      <dsp:txXfrm>
        <a:off x="4833125" y="3652657"/>
        <a:ext cx="1933982" cy="2090618"/>
      </dsp:txXfrm>
    </dsp:sp>
    <dsp:sp modelId="{6458AF9C-2764-40E7-BA22-8F22C9EBE757}">
      <dsp:nvSpPr>
        <dsp:cNvPr id="0" name=""/>
        <dsp:cNvSpPr/>
      </dsp:nvSpPr>
      <dsp:spPr>
        <a:xfrm rot="3675490">
          <a:off x="3613194" y="5234794"/>
          <a:ext cx="756365" cy="641932"/>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a:solidFill>
              <a:srgbClr val="00B050"/>
            </a:solidFill>
          </a:endParaRPr>
        </a:p>
      </dsp:txBody>
      <dsp:txXfrm rot="3675490">
        <a:off x="3613194" y="5234794"/>
        <a:ext cx="756365" cy="641932"/>
      </dsp:txXfrm>
    </dsp:sp>
    <dsp:sp modelId="{38B1FEE2-B8C9-4C2B-AA60-CA201C312C5F}">
      <dsp:nvSpPr>
        <dsp:cNvPr id="0" name=""/>
        <dsp:cNvSpPr/>
      </dsp:nvSpPr>
      <dsp:spPr>
        <a:xfrm>
          <a:off x="3643343" y="5867236"/>
          <a:ext cx="2078638" cy="1897992"/>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tx1"/>
              </a:solidFill>
              <a:latin typeface="Times New Roman" pitchFamily="18" charset="0"/>
              <a:cs typeface="Times New Roman" pitchFamily="18" charset="0"/>
            </a:rPr>
            <a:t>Встречи с сотрудниками ГИБДД </a:t>
          </a:r>
          <a:endParaRPr lang="ru-RU" sz="1400" b="1" kern="1200" dirty="0">
            <a:solidFill>
              <a:schemeClr val="tx1"/>
            </a:solidFill>
            <a:latin typeface="Times New Roman" pitchFamily="18" charset="0"/>
            <a:cs typeface="Times New Roman" pitchFamily="18" charset="0"/>
          </a:endParaRPr>
        </a:p>
      </dsp:txBody>
      <dsp:txXfrm>
        <a:off x="3643343" y="5867236"/>
        <a:ext cx="2078638" cy="1897992"/>
      </dsp:txXfrm>
    </dsp:sp>
    <dsp:sp modelId="{C54A5A1C-E580-43EF-8E53-CAE9F22FF038}">
      <dsp:nvSpPr>
        <dsp:cNvPr id="0" name=""/>
        <dsp:cNvSpPr/>
      </dsp:nvSpPr>
      <dsp:spPr>
        <a:xfrm rot="6838329">
          <a:off x="2362425" y="5206150"/>
          <a:ext cx="695587" cy="641932"/>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dirty="0"/>
        </a:p>
      </dsp:txBody>
      <dsp:txXfrm rot="6838329">
        <a:off x="2362425" y="5206150"/>
        <a:ext cx="695587" cy="641932"/>
      </dsp:txXfrm>
    </dsp:sp>
    <dsp:sp modelId="{40C98A9A-5785-4155-A782-B669E78E2AC9}">
      <dsp:nvSpPr>
        <dsp:cNvPr id="0" name=""/>
        <dsp:cNvSpPr/>
      </dsp:nvSpPr>
      <dsp:spPr>
        <a:xfrm>
          <a:off x="1143004" y="5795795"/>
          <a:ext cx="2044721" cy="1913370"/>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ts val="0"/>
            </a:spcAft>
          </a:pPr>
          <a:r>
            <a:rPr lang="ru-RU" sz="1400" b="1" kern="1200" dirty="0" smtClean="0">
              <a:solidFill>
                <a:schemeClr val="tx1"/>
              </a:solidFill>
            </a:rPr>
            <a:t>Создание атрибутов к играм </a:t>
          </a:r>
        </a:p>
      </dsp:txBody>
      <dsp:txXfrm>
        <a:off x="1143004" y="5795795"/>
        <a:ext cx="2044721" cy="1913370"/>
      </dsp:txXfrm>
    </dsp:sp>
    <dsp:sp modelId="{B4E846D6-3708-4456-A59C-39427911984B}">
      <dsp:nvSpPr>
        <dsp:cNvPr id="0" name=""/>
        <dsp:cNvSpPr/>
      </dsp:nvSpPr>
      <dsp:spPr>
        <a:xfrm rot="9800390">
          <a:off x="1807430" y="4303175"/>
          <a:ext cx="457341" cy="641932"/>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dirty="0"/>
        </a:p>
      </dsp:txBody>
      <dsp:txXfrm rot="9800390">
        <a:off x="1807430" y="4303175"/>
        <a:ext cx="457341" cy="641932"/>
      </dsp:txXfrm>
    </dsp:sp>
    <dsp:sp modelId="{2FC3D954-D989-4FD1-B932-6C8DDC520CAE}">
      <dsp:nvSpPr>
        <dsp:cNvPr id="0" name=""/>
        <dsp:cNvSpPr/>
      </dsp:nvSpPr>
      <dsp:spPr>
        <a:xfrm>
          <a:off x="-119401" y="4047207"/>
          <a:ext cx="1962240" cy="1856752"/>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ts val="0"/>
            </a:spcAft>
          </a:pPr>
          <a:r>
            <a:rPr lang="ru-RU" sz="1400" b="1" kern="1200" dirty="0" smtClean="0">
              <a:solidFill>
                <a:schemeClr val="tx1"/>
              </a:solidFill>
            </a:rPr>
            <a:t>Целенаправленные занятия </a:t>
          </a:r>
          <a:endParaRPr lang="ru-RU" sz="1400" b="1" kern="1200" dirty="0">
            <a:solidFill>
              <a:schemeClr val="tx1"/>
            </a:solidFill>
          </a:endParaRPr>
        </a:p>
      </dsp:txBody>
      <dsp:txXfrm>
        <a:off x="-119401" y="4047207"/>
        <a:ext cx="1962240" cy="1856752"/>
      </dsp:txXfrm>
    </dsp:sp>
    <dsp:sp modelId="{96B8422E-4F30-4918-BE66-C4798883FD03}">
      <dsp:nvSpPr>
        <dsp:cNvPr id="0" name=""/>
        <dsp:cNvSpPr/>
      </dsp:nvSpPr>
      <dsp:spPr>
        <a:xfrm rot="13186265">
          <a:off x="1838506" y="3003496"/>
          <a:ext cx="591058" cy="596400"/>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dirty="0"/>
        </a:p>
      </dsp:txBody>
      <dsp:txXfrm rot="13186265">
        <a:off x="1838506" y="3003496"/>
        <a:ext cx="591058" cy="596400"/>
      </dsp:txXfrm>
    </dsp:sp>
    <dsp:sp modelId="{E89012B0-278A-4480-9D39-25C77230DBA3}">
      <dsp:nvSpPr>
        <dsp:cNvPr id="0" name=""/>
        <dsp:cNvSpPr/>
      </dsp:nvSpPr>
      <dsp:spPr>
        <a:xfrm>
          <a:off x="71443" y="1366641"/>
          <a:ext cx="1911722" cy="2027814"/>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ts val="0"/>
            </a:spcAft>
          </a:pPr>
          <a:r>
            <a:rPr lang="ru-RU" sz="1400" b="1" kern="1200" dirty="0" smtClean="0">
              <a:solidFill>
                <a:schemeClr val="tx1"/>
              </a:solidFill>
            </a:rPr>
            <a:t>Чтение художественной литературы </a:t>
          </a:r>
          <a:endParaRPr lang="ru-RU" sz="1400" b="1" kern="1200" dirty="0">
            <a:solidFill>
              <a:schemeClr val="tx1"/>
            </a:solidFill>
          </a:endParaRPr>
        </a:p>
      </dsp:txBody>
      <dsp:txXfrm>
        <a:off x="71443" y="1366641"/>
        <a:ext cx="1911722" cy="202781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6C225B-630B-4331-A06B-F240BF4C33B0}" type="datetimeFigureOut">
              <a:rPr lang="ru-RU" smtClean="0"/>
              <a:pPr/>
              <a:t>06.03.2012</a:t>
            </a:fld>
            <a:endParaRPr lang="ru-RU"/>
          </a:p>
        </p:txBody>
      </p:sp>
      <p:sp>
        <p:nvSpPr>
          <p:cNvPr id="4" name="Образ слайда 3"/>
          <p:cNvSpPr>
            <a:spLocks noGrp="1" noRot="1" noChangeAspect="1"/>
          </p:cNvSpPr>
          <p:nvPr>
            <p:ph type="sldImg" idx="2"/>
          </p:nvPr>
        </p:nvSpPr>
        <p:spPr>
          <a:xfrm>
            <a:off x="2217738" y="685800"/>
            <a:ext cx="2422525"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F3563B-04E0-4487-BA6E-6834BBF1CE22}"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1038909" rtl="0" eaLnBrk="1" latinLnBrk="0" hangingPunct="1">
      <a:defRPr sz="1400" kern="1200">
        <a:solidFill>
          <a:schemeClr val="tx1"/>
        </a:solidFill>
        <a:latin typeface="+mn-lt"/>
        <a:ea typeface="+mn-ea"/>
        <a:cs typeface="+mn-cs"/>
      </a:defRPr>
    </a:lvl1pPr>
    <a:lvl2pPr marL="519455" algn="l" defTabSz="1038909" rtl="0" eaLnBrk="1" latinLnBrk="0" hangingPunct="1">
      <a:defRPr sz="1400" kern="1200">
        <a:solidFill>
          <a:schemeClr val="tx1"/>
        </a:solidFill>
        <a:latin typeface="+mn-lt"/>
        <a:ea typeface="+mn-ea"/>
        <a:cs typeface="+mn-cs"/>
      </a:defRPr>
    </a:lvl2pPr>
    <a:lvl3pPr marL="1038909" algn="l" defTabSz="1038909" rtl="0" eaLnBrk="1" latinLnBrk="0" hangingPunct="1">
      <a:defRPr sz="1400" kern="1200">
        <a:solidFill>
          <a:schemeClr val="tx1"/>
        </a:solidFill>
        <a:latin typeface="+mn-lt"/>
        <a:ea typeface="+mn-ea"/>
        <a:cs typeface="+mn-cs"/>
      </a:defRPr>
    </a:lvl3pPr>
    <a:lvl4pPr marL="1558364" algn="l" defTabSz="1038909" rtl="0" eaLnBrk="1" latinLnBrk="0" hangingPunct="1">
      <a:defRPr sz="1400" kern="1200">
        <a:solidFill>
          <a:schemeClr val="tx1"/>
        </a:solidFill>
        <a:latin typeface="+mn-lt"/>
        <a:ea typeface="+mn-ea"/>
        <a:cs typeface="+mn-cs"/>
      </a:defRPr>
    </a:lvl4pPr>
    <a:lvl5pPr marL="2077820" algn="l" defTabSz="1038909" rtl="0" eaLnBrk="1" latinLnBrk="0" hangingPunct="1">
      <a:defRPr sz="1400" kern="1200">
        <a:solidFill>
          <a:schemeClr val="tx1"/>
        </a:solidFill>
        <a:latin typeface="+mn-lt"/>
        <a:ea typeface="+mn-ea"/>
        <a:cs typeface="+mn-cs"/>
      </a:defRPr>
    </a:lvl5pPr>
    <a:lvl6pPr marL="2597274" algn="l" defTabSz="1038909" rtl="0" eaLnBrk="1" latinLnBrk="0" hangingPunct="1">
      <a:defRPr sz="1400" kern="1200">
        <a:solidFill>
          <a:schemeClr val="tx1"/>
        </a:solidFill>
        <a:latin typeface="+mn-lt"/>
        <a:ea typeface="+mn-ea"/>
        <a:cs typeface="+mn-cs"/>
      </a:defRPr>
    </a:lvl6pPr>
    <a:lvl7pPr marL="3116730" algn="l" defTabSz="1038909" rtl="0" eaLnBrk="1" latinLnBrk="0" hangingPunct="1">
      <a:defRPr sz="1400" kern="1200">
        <a:solidFill>
          <a:schemeClr val="tx1"/>
        </a:solidFill>
        <a:latin typeface="+mn-lt"/>
        <a:ea typeface="+mn-ea"/>
        <a:cs typeface="+mn-cs"/>
      </a:defRPr>
    </a:lvl7pPr>
    <a:lvl8pPr marL="3636183" algn="l" defTabSz="1038909" rtl="0" eaLnBrk="1" latinLnBrk="0" hangingPunct="1">
      <a:defRPr sz="1400" kern="1200">
        <a:solidFill>
          <a:schemeClr val="tx1"/>
        </a:solidFill>
        <a:latin typeface="+mn-lt"/>
        <a:ea typeface="+mn-ea"/>
        <a:cs typeface="+mn-cs"/>
      </a:defRPr>
    </a:lvl8pPr>
    <a:lvl9pPr marL="4155639" algn="l" defTabSz="1038909"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0F3563B-04E0-4487-BA6E-6834BBF1CE22}" type="slidenum">
              <a:rPr lang="ru-RU" smtClean="0"/>
              <a:pPr/>
              <a:t>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64356" y="3310546"/>
            <a:ext cx="6396038" cy="2284323"/>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128714" y="6038903"/>
            <a:ext cx="5267325" cy="2723427"/>
          </a:xfrm>
        </p:spPr>
        <p:txBody>
          <a:bodyPr/>
          <a:lstStyle>
            <a:lvl1pPr marL="0" indent="0" algn="ctr">
              <a:buNone/>
              <a:defRPr>
                <a:solidFill>
                  <a:schemeClr val="tx1">
                    <a:tint val="75000"/>
                  </a:schemeClr>
                </a:solidFill>
              </a:defRPr>
            </a:lvl1pPr>
            <a:lvl2pPr marL="519455" indent="0" algn="ctr">
              <a:buNone/>
              <a:defRPr>
                <a:solidFill>
                  <a:schemeClr val="tx1">
                    <a:tint val="75000"/>
                  </a:schemeClr>
                </a:solidFill>
              </a:defRPr>
            </a:lvl2pPr>
            <a:lvl3pPr marL="1038909" indent="0" algn="ctr">
              <a:buNone/>
              <a:defRPr>
                <a:solidFill>
                  <a:schemeClr val="tx1">
                    <a:tint val="75000"/>
                  </a:schemeClr>
                </a:solidFill>
              </a:defRPr>
            </a:lvl3pPr>
            <a:lvl4pPr marL="1558364" indent="0" algn="ctr">
              <a:buNone/>
              <a:defRPr>
                <a:solidFill>
                  <a:schemeClr val="tx1">
                    <a:tint val="75000"/>
                  </a:schemeClr>
                </a:solidFill>
              </a:defRPr>
            </a:lvl4pPr>
            <a:lvl5pPr marL="2077820" indent="0" algn="ctr">
              <a:buNone/>
              <a:defRPr>
                <a:solidFill>
                  <a:schemeClr val="tx1">
                    <a:tint val="75000"/>
                  </a:schemeClr>
                </a:solidFill>
              </a:defRPr>
            </a:lvl5pPr>
            <a:lvl6pPr marL="2597274" indent="0" algn="ctr">
              <a:buNone/>
              <a:defRPr>
                <a:solidFill>
                  <a:schemeClr val="tx1">
                    <a:tint val="75000"/>
                  </a:schemeClr>
                </a:solidFill>
              </a:defRPr>
            </a:lvl6pPr>
            <a:lvl7pPr marL="3116730" indent="0" algn="ctr">
              <a:buNone/>
              <a:defRPr>
                <a:solidFill>
                  <a:schemeClr val="tx1">
                    <a:tint val="75000"/>
                  </a:schemeClr>
                </a:solidFill>
              </a:defRPr>
            </a:lvl7pPr>
            <a:lvl8pPr marL="3636183" indent="0" algn="ctr">
              <a:buNone/>
              <a:defRPr>
                <a:solidFill>
                  <a:schemeClr val="tx1">
                    <a:tint val="75000"/>
                  </a:schemeClr>
                </a:solidFill>
              </a:defRPr>
            </a:lvl8pPr>
            <a:lvl9pPr marL="4155639"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BC661B0-EF1C-4805-9218-E4A3205BE822}" type="datetimeFigureOut">
              <a:rPr lang="ru-RU" smtClean="0"/>
              <a:pPr/>
              <a:t>06.03.2012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A5A8063-ED60-4667-B388-7E71F528537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BC661B0-EF1C-4805-9218-E4A3205BE822}" type="datetimeFigureOut">
              <a:rPr lang="ru-RU" smtClean="0"/>
              <a:pPr/>
              <a:t>06.03.2012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A5A8063-ED60-4667-B388-7E71F528537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4091582" y="569849"/>
            <a:ext cx="1269802" cy="1212221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282180" y="569849"/>
            <a:ext cx="3683993" cy="1212221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BC661B0-EF1C-4805-9218-E4A3205BE822}" type="datetimeFigureOut">
              <a:rPr lang="ru-RU" smtClean="0"/>
              <a:pPr/>
              <a:t>06.03.2012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A5A8063-ED60-4667-B388-7E71F528537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BC661B0-EF1C-4805-9218-E4A3205BE822}" type="datetimeFigureOut">
              <a:rPr lang="ru-RU" smtClean="0"/>
              <a:pPr/>
              <a:t>06.03.2012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A5A8063-ED60-4667-B388-7E71F528537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403" y="6848038"/>
            <a:ext cx="6396038" cy="2116576"/>
          </a:xfrm>
        </p:spPr>
        <p:txBody>
          <a:bodyPr anchor="t"/>
          <a:lstStyle>
            <a:lvl1pPr algn="l">
              <a:defRPr sz="4500" b="1" cap="all"/>
            </a:lvl1pPr>
          </a:lstStyle>
          <a:p>
            <a:r>
              <a:rPr lang="ru-RU" smtClean="0"/>
              <a:t>Образец заголовка</a:t>
            </a:r>
            <a:endParaRPr lang="ru-RU"/>
          </a:p>
        </p:txBody>
      </p:sp>
      <p:sp>
        <p:nvSpPr>
          <p:cNvPr id="3" name="Текст 2"/>
          <p:cNvSpPr>
            <a:spLocks noGrp="1"/>
          </p:cNvSpPr>
          <p:nvPr>
            <p:ph type="body" idx="1"/>
          </p:nvPr>
        </p:nvSpPr>
        <p:spPr>
          <a:xfrm>
            <a:off x="594403" y="4516846"/>
            <a:ext cx="6396038" cy="2331193"/>
          </a:xfrm>
        </p:spPr>
        <p:txBody>
          <a:bodyPr anchor="b"/>
          <a:lstStyle>
            <a:lvl1pPr marL="0" indent="0">
              <a:buNone/>
              <a:defRPr sz="2300">
                <a:solidFill>
                  <a:schemeClr val="tx1">
                    <a:tint val="75000"/>
                  </a:schemeClr>
                </a:solidFill>
              </a:defRPr>
            </a:lvl1pPr>
            <a:lvl2pPr marL="519455" indent="0">
              <a:buNone/>
              <a:defRPr sz="2000">
                <a:solidFill>
                  <a:schemeClr val="tx1">
                    <a:tint val="75000"/>
                  </a:schemeClr>
                </a:solidFill>
              </a:defRPr>
            </a:lvl2pPr>
            <a:lvl3pPr marL="1038909" indent="0">
              <a:buNone/>
              <a:defRPr sz="1800">
                <a:solidFill>
                  <a:schemeClr val="tx1">
                    <a:tint val="75000"/>
                  </a:schemeClr>
                </a:solidFill>
              </a:defRPr>
            </a:lvl3pPr>
            <a:lvl4pPr marL="1558364" indent="0">
              <a:buNone/>
              <a:defRPr sz="1600">
                <a:solidFill>
                  <a:schemeClr val="tx1">
                    <a:tint val="75000"/>
                  </a:schemeClr>
                </a:solidFill>
              </a:defRPr>
            </a:lvl4pPr>
            <a:lvl5pPr marL="2077820" indent="0">
              <a:buNone/>
              <a:defRPr sz="1600">
                <a:solidFill>
                  <a:schemeClr val="tx1">
                    <a:tint val="75000"/>
                  </a:schemeClr>
                </a:solidFill>
              </a:defRPr>
            </a:lvl5pPr>
            <a:lvl6pPr marL="2597274" indent="0">
              <a:buNone/>
              <a:defRPr sz="1600">
                <a:solidFill>
                  <a:schemeClr val="tx1">
                    <a:tint val="75000"/>
                  </a:schemeClr>
                </a:solidFill>
              </a:defRPr>
            </a:lvl6pPr>
            <a:lvl7pPr marL="3116730" indent="0">
              <a:buNone/>
              <a:defRPr sz="1600">
                <a:solidFill>
                  <a:schemeClr val="tx1">
                    <a:tint val="75000"/>
                  </a:schemeClr>
                </a:solidFill>
              </a:defRPr>
            </a:lvl7pPr>
            <a:lvl8pPr marL="3636183" indent="0">
              <a:buNone/>
              <a:defRPr sz="1600">
                <a:solidFill>
                  <a:schemeClr val="tx1">
                    <a:tint val="75000"/>
                  </a:schemeClr>
                </a:solidFill>
              </a:defRPr>
            </a:lvl8pPr>
            <a:lvl9pPr marL="4155639"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BC661B0-EF1C-4805-9218-E4A3205BE822}" type="datetimeFigureOut">
              <a:rPr lang="ru-RU" smtClean="0"/>
              <a:pPr/>
              <a:t>06.03.2012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A5A8063-ED60-4667-B388-7E71F528537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282180" y="3315477"/>
            <a:ext cx="2476897" cy="9376582"/>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2884489" y="3315477"/>
            <a:ext cx="2476897" cy="9376582"/>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BC661B0-EF1C-4805-9218-E4A3205BE822}" type="datetimeFigureOut">
              <a:rPr lang="ru-RU" smtClean="0"/>
              <a:pPr/>
              <a:t>06.03.2012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A5A8063-ED60-4667-B388-7E71F528537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6239" y="426770"/>
            <a:ext cx="6772275" cy="1776148"/>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76238" y="2385467"/>
            <a:ext cx="3324738" cy="994149"/>
          </a:xfrm>
        </p:spPr>
        <p:txBody>
          <a:bodyPr anchor="b"/>
          <a:lstStyle>
            <a:lvl1pPr marL="0" indent="0">
              <a:buNone/>
              <a:defRPr sz="2700" b="1"/>
            </a:lvl1pPr>
            <a:lvl2pPr marL="519455" indent="0">
              <a:buNone/>
              <a:defRPr sz="2300" b="1"/>
            </a:lvl2pPr>
            <a:lvl3pPr marL="1038909" indent="0">
              <a:buNone/>
              <a:defRPr sz="2000" b="1"/>
            </a:lvl3pPr>
            <a:lvl4pPr marL="1558364" indent="0">
              <a:buNone/>
              <a:defRPr sz="1800" b="1"/>
            </a:lvl4pPr>
            <a:lvl5pPr marL="2077820" indent="0">
              <a:buNone/>
              <a:defRPr sz="1800" b="1"/>
            </a:lvl5pPr>
            <a:lvl6pPr marL="2597274" indent="0">
              <a:buNone/>
              <a:defRPr sz="1800" b="1"/>
            </a:lvl6pPr>
            <a:lvl7pPr marL="3116730" indent="0">
              <a:buNone/>
              <a:defRPr sz="1800" b="1"/>
            </a:lvl7pPr>
            <a:lvl8pPr marL="3636183" indent="0">
              <a:buNone/>
              <a:defRPr sz="1800" b="1"/>
            </a:lvl8pPr>
            <a:lvl9pPr marL="4155639" indent="0">
              <a:buNone/>
              <a:defRPr sz="1800" b="1"/>
            </a:lvl9pPr>
          </a:lstStyle>
          <a:p>
            <a:pPr lvl="0"/>
            <a:r>
              <a:rPr lang="ru-RU" smtClean="0"/>
              <a:t>Образец текста</a:t>
            </a:r>
          </a:p>
        </p:txBody>
      </p:sp>
      <p:sp>
        <p:nvSpPr>
          <p:cNvPr id="4" name="Содержимое 3"/>
          <p:cNvSpPr>
            <a:spLocks noGrp="1"/>
          </p:cNvSpPr>
          <p:nvPr>
            <p:ph sz="half" idx="2"/>
          </p:nvPr>
        </p:nvSpPr>
        <p:spPr>
          <a:xfrm>
            <a:off x="376238" y="3379614"/>
            <a:ext cx="3324738" cy="6140046"/>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822469" y="2385467"/>
            <a:ext cx="3326044" cy="994149"/>
          </a:xfrm>
        </p:spPr>
        <p:txBody>
          <a:bodyPr anchor="b"/>
          <a:lstStyle>
            <a:lvl1pPr marL="0" indent="0">
              <a:buNone/>
              <a:defRPr sz="2700" b="1"/>
            </a:lvl1pPr>
            <a:lvl2pPr marL="519455" indent="0">
              <a:buNone/>
              <a:defRPr sz="2300" b="1"/>
            </a:lvl2pPr>
            <a:lvl3pPr marL="1038909" indent="0">
              <a:buNone/>
              <a:defRPr sz="2000" b="1"/>
            </a:lvl3pPr>
            <a:lvl4pPr marL="1558364" indent="0">
              <a:buNone/>
              <a:defRPr sz="1800" b="1"/>
            </a:lvl4pPr>
            <a:lvl5pPr marL="2077820" indent="0">
              <a:buNone/>
              <a:defRPr sz="1800" b="1"/>
            </a:lvl5pPr>
            <a:lvl6pPr marL="2597274" indent="0">
              <a:buNone/>
              <a:defRPr sz="1800" b="1"/>
            </a:lvl6pPr>
            <a:lvl7pPr marL="3116730" indent="0">
              <a:buNone/>
              <a:defRPr sz="1800" b="1"/>
            </a:lvl7pPr>
            <a:lvl8pPr marL="3636183" indent="0">
              <a:buNone/>
              <a:defRPr sz="1800" b="1"/>
            </a:lvl8pPr>
            <a:lvl9pPr marL="4155639" indent="0">
              <a:buNone/>
              <a:defRPr sz="1800" b="1"/>
            </a:lvl9pPr>
          </a:lstStyle>
          <a:p>
            <a:pPr lvl="0"/>
            <a:r>
              <a:rPr lang="ru-RU" smtClean="0"/>
              <a:t>Образец текста</a:t>
            </a:r>
          </a:p>
        </p:txBody>
      </p:sp>
      <p:sp>
        <p:nvSpPr>
          <p:cNvPr id="6" name="Содержимое 5"/>
          <p:cNvSpPr>
            <a:spLocks noGrp="1"/>
          </p:cNvSpPr>
          <p:nvPr>
            <p:ph sz="quarter" idx="4"/>
          </p:nvPr>
        </p:nvSpPr>
        <p:spPr>
          <a:xfrm>
            <a:off x="3822469" y="3379614"/>
            <a:ext cx="3326044" cy="6140046"/>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BC661B0-EF1C-4805-9218-E4A3205BE822}" type="datetimeFigureOut">
              <a:rPr lang="ru-RU" smtClean="0"/>
              <a:pPr/>
              <a:t>06.03.2012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A5A8063-ED60-4667-B388-7E71F528537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BC661B0-EF1C-4805-9218-E4A3205BE822}" type="datetimeFigureOut">
              <a:rPr lang="ru-RU" smtClean="0"/>
              <a:pPr/>
              <a:t>06.03.2012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A5A8063-ED60-4667-B388-7E71F528537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BC661B0-EF1C-4805-9218-E4A3205BE822}" type="datetimeFigureOut">
              <a:rPr lang="ru-RU" smtClean="0"/>
              <a:pPr/>
              <a:t>06.03.2012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A5A8063-ED60-4667-B388-7E71F528537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6239" y="424303"/>
            <a:ext cx="2475591" cy="1805750"/>
          </a:xfrm>
        </p:spPr>
        <p:txBody>
          <a:bodyPr anchor="b"/>
          <a:lstStyle>
            <a:lvl1pPr algn="l">
              <a:defRPr sz="2300" b="1"/>
            </a:lvl1pPr>
          </a:lstStyle>
          <a:p>
            <a:r>
              <a:rPr lang="ru-RU" smtClean="0"/>
              <a:t>Образец заголовка</a:t>
            </a:r>
            <a:endParaRPr lang="ru-RU"/>
          </a:p>
        </p:txBody>
      </p:sp>
      <p:sp>
        <p:nvSpPr>
          <p:cNvPr id="3" name="Содержимое 2"/>
          <p:cNvSpPr>
            <a:spLocks noGrp="1"/>
          </p:cNvSpPr>
          <p:nvPr>
            <p:ph idx="1"/>
          </p:nvPr>
        </p:nvSpPr>
        <p:spPr>
          <a:xfrm>
            <a:off x="2941969" y="424304"/>
            <a:ext cx="4206545" cy="9095359"/>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76239" y="2230054"/>
            <a:ext cx="2475591" cy="7289609"/>
          </a:xfrm>
        </p:spPr>
        <p:txBody>
          <a:bodyPr/>
          <a:lstStyle>
            <a:lvl1pPr marL="0" indent="0">
              <a:buNone/>
              <a:defRPr sz="1600"/>
            </a:lvl1pPr>
            <a:lvl2pPr marL="519455" indent="0">
              <a:buNone/>
              <a:defRPr sz="1400"/>
            </a:lvl2pPr>
            <a:lvl3pPr marL="1038909" indent="0">
              <a:buNone/>
              <a:defRPr sz="1100"/>
            </a:lvl3pPr>
            <a:lvl4pPr marL="1558364" indent="0">
              <a:buNone/>
              <a:defRPr sz="1000"/>
            </a:lvl4pPr>
            <a:lvl5pPr marL="2077820" indent="0">
              <a:buNone/>
              <a:defRPr sz="1000"/>
            </a:lvl5pPr>
            <a:lvl6pPr marL="2597274" indent="0">
              <a:buNone/>
              <a:defRPr sz="1000"/>
            </a:lvl6pPr>
            <a:lvl7pPr marL="3116730" indent="0">
              <a:buNone/>
              <a:defRPr sz="1000"/>
            </a:lvl7pPr>
            <a:lvl8pPr marL="3636183" indent="0">
              <a:buNone/>
              <a:defRPr sz="1000"/>
            </a:lvl8pPr>
            <a:lvl9pPr marL="4155639"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BC661B0-EF1C-4805-9218-E4A3205BE822}" type="datetimeFigureOut">
              <a:rPr lang="ru-RU" smtClean="0"/>
              <a:pPr/>
              <a:t>06.03.2012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A5A8063-ED60-4667-B388-7E71F528537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4904" y="7459823"/>
            <a:ext cx="4514850" cy="880675"/>
          </a:xfrm>
        </p:spPr>
        <p:txBody>
          <a:bodyPr anchor="b"/>
          <a:lstStyle>
            <a:lvl1pPr algn="l">
              <a:defRPr sz="2300" b="1"/>
            </a:lvl1pPr>
          </a:lstStyle>
          <a:p>
            <a:r>
              <a:rPr lang="ru-RU" smtClean="0"/>
              <a:t>Образец заголовка</a:t>
            </a:r>
            <a:endParaRPr lang="ru-RU"/>
          </a:p>
        </p:txBody>
      </p:sp>
      <p:sp>
        <p:nvSpPr>
          <p:cNvPr id="3" name="Рисунок 2"/>
          <p:cNvSpPr>
            <a:spLocks noGrp="1"/>
          </p:cNvSpPr>
          <p:nvPr>
            <p:ph type="pic" idx="1"/>
          </p:nvPr>
        </p:nvSpPr>
        <p:spPr>
          <a:xfrm>
            <a:off x="1474904" y="952212"/>
            <a:ext cx="4514850" cy="6394133"/>
          </a:xfrm>
        </p:spPr>
        <p:txBody>
          <a:bodyPr/>
          <a:lstStyle>
            <a:lvl1pPr marL="0" indent="0">
              <a:buNone/>
              <a:defRPr sz="3600"/>
            </a:lvl1pPr>
            <a:lvl2pPr marL="519455" indent="0">
              <a:buNone/>
              <a:defRPr sz="3200"/>
            </a:lvl2pPr>
            <a:lvl3pPr marL="1038909" indent="0">
              <a:buNone/>
              <a:defRPr sz="2700"/>
            </a:lvl3pPr>
            <a:lvl4pPr marL="1558364" indent="0">
              <a:buNone/>
              <a:defRPr sz="2300"/>
            </a:lvl4pPr>
            <a:lvl5pPr marL="2077820" indent="0">
              <a:buNone/>
              <a:defRPr sz="2300"/>
            </a:lvl5pPr>
            <a:lvl6pPr marL="2597274" indent="0">
              <a:buNone/>
              <a:defRPr sz="2300"/>
            </a:lvl6pPr>
            <a:lvl7pPr marL="3116730" indent="0">
              <a:buNone/>
              <a:defRPr sz="2300"/>
            </a:lvl7pPr>
            <a:lvl8pPr marL="3636183" indent="0">
              <a:buNone/>
              <a:defRPr sz="2300"/>
            </a:lvl8pPr>
            <a:lvl9pPr marL="4155639" indent="0">
              <a:buNone/>
              <a:defRPr sz="2300"/>
            </a:lvl9pPr>
          </a:lstStyle>
          <a:p>
            <a:endParaRPr lang="ru-RU"/>
          </a:p>
        </p:txBody>
      </p:sp>
      <p:sp>
        <p:nvSpPr>
          <p:cNvPr id="4" name="Текст 3"/>
          <p:cNvSpPr>
            <a:spLocks noGrp="1"/>
          </p:cNvSpPr>
          <p:nvPr>
            <p:ph type="body" sz="half" idx="2"/>
          </p:nvPr>
        </p:nvSpPr>
        <p:spPr>
          <a:xfrm>
            <a:off x="1474904" y="8340498"/>
            <a:ext cx="4514850" cy="1250703"/>
          </a:xfrm>
        </p:spPr>
        <p:txBody>
          <a:bodyPr/>
          <a:lstStyle>
            <a:lvl1pPr marL="0" indent="0">
              <a:buNone/>
              <a:defRPr sz="1600"/>
            </a:lvl1pPr>
            <a:lvl2pPr marL="519455" indent="0">
              <a:buNone/>
              <a:defRPr sz="1400"/>
            </a:lvl2pPr>
            <a:lvl3pPr marL="1038909" indent="0">
              <a:buNone/>
              <a:defRPr sz="1100"/>
            </a:lvl3pPr>
            <a:lvl4pPr marL="1558364" indent="0">
              <a:buNone/>
              <a:defRPr sz="1000"/>
            </a:lvl4pPr>
            <a:lvl5pPr marL="2077820" indent="0">
              <a:buNone/>
              <a:defRPr sz="1000"/>
            </a:lvl5pPr>
            <a:lvl6pPr marL="2597274" indent="0">
              <a:buNone/>
              <a:defRPr sz="1000"/>
            </a:lvl6pPr>
            <a:lvl7pPr marL="3116730" indent="0">
              <a:buNone/>
              <a:defRPr sz="1000"/>
            </a:lvl7pPr>
            <a:lvl8pPr marL="3636183" indent="0">
              <a:buNone/>
              <a:defRPr sz="1000"/>
            </a:lvl8pPr>
            <a:lvl9pPr marL="4155639"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BC661B0-EF1C-4805-9218-E4A3205BE822}" type="datetimeFigureOut">
              <a:rPr lang="ru-RU" smtClean="0"/>
              <a:pPr/>
              <a:t>06.03.2012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A5A8063-ED60-4667-B388-7E71F528537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6239" y="426770"/>
            <a:ext cx="6772275" cy="1776148"/>
          </a:xfrm>
          <a:prstGeom prst="rect">
            <a:avLst/>
          </a:prstGeom>
        </p:spPr>
        <p:txBody>
          <a:bodyPr vert="horz" lIns="103891" tIns="51946" rIns="103891" bIns="51946"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376239" y="2486610"/>
            <a:ext cx="6772275" cy="7033053"/>
          </a:xfrm>
          <a:prstGeom prst="rect">
            <a:avLst/>
          </a:prstGeom>
        </p:spPr>
        <p:txBody>
          <a:bodyPr vert="horz" lIns="103891" tIns="51946" rIns="103891" bIns="51946"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376239" y="9877359"/>
            <a:ext cx="1755775" cy="567380"/>
          </a:xfrm>
          <a:prstGeom prst="rect">
            <a:avLst/>
          </a:prstGeom>
        </p:spPr>
        <p:txBody>
          <a:bodyPr vert="horz" lIns="103891" tIns="51946" rIns="103891" bIns="51946" rtlCol="0" anchor="ctr"/>
          <a:lstStyle>
            <a:lvl1pPr algn="l">
              <a:defRPr sz="1400">
                <a:solidFill>
                  <a:schemeClr val="tx1">
                    <a:tint val="75000"/>
                  </a:schemeClr>
                </a:solidFill>
              </a:defRPr>
            </a:lvl1pPr>
          </a:lstStyle>
          <a:p>
            <a:fld id="{1BC661B0-EF1C-4805-9218-E4A3205BE822}" type="datetimeFigureOut">
              <a:rPr lang="ru-RU" smtClean="0"/>
              <a:pPr/>
              <a:t>06.03.2012</a:t>
            </a:fld>
            <a:endParaRPr lang="ru-RU"/>
          </a:p>
        </p:txBody>
      </p:sp>
      <p:sp>
        <p:nvSpPr>
          <p:cNvPr id="5" name="Нижний колонтитул 4"/>
          <p:cNvSpPr>
            <a:spLocks noGrp="1"/>
          </p:cNvSpPr>
          <p:nvPr>
            <p:ph type="ftr" sz="quarter" idx="3"/>
          </p:nvPr>
        </p:nvSpPr>
        <p:spPr>
          <a:xfrm>
            <a:off x="2570956" y="9877359"/>
            <a:ext cx="2382838" cy="567380"/>
          </a:xfrm>
          <a:prstGeom prst="rect">
            <a:avLst/>
          </a:prstGeom>
        </p:spPr>
        <p:txBody>
          <a:bodyPr vert="horz" lIns="103891" tIns="51946" rIns="103891" bIns="51946" rtlCol="0" anchor="ctr"/>
          <a:lstStyle>
            <a:lvl1pPr algn="ctr">
              <a:defRPr sz="14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5392739" y="9877359"/>
            <a:ext cx="1755775" cy="567380"/>
          </a:xfrm>
          <a:prstGeom prst="rect">
            <a:avLst/>
          </a:prstGeom>
        </p:spPr>
        <p:txBody>
          <a:bodyPr vert="horz" lIns="103891" tIns="51946" rIns="103891" bIns="51946" rtlCol="0" anchor="ctr"/>
          <a:lstStyle>
            <a:lvl1pPr algn="r">
              <a:defRPr sz="1400">
                <a:solidFill>
                  <a:schemeClr val="tx1">
                    <a:tint val="75000"/>
                  </a:schemeClr>
                </a:solidFill>
              </a:defRPr>
            </a:lvl1pPr>
          </a:lstStyle>
          <a:p>
            <a:fld id="{6A5A8063-ED60-4667-B388-7E71F528537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38909" rtl="0" eaLnBrk="1" latinLnBrk="0" hangingPunct="1">
        <a:spcBef>
          <a:spcPct val="0"/>
        </a:spcBef>
        <a:buNone/>
        <a:defRPr sz="5000" kern="1200">
          <a:solidFill>
            <a:schemeClr val="tx1"/>
          </a:solidFill>
          <a:latin typeface="+mj-lt"/>
          <a:ea typeface="+mj-ea"/>
          <a:cs typeface="+mj-cs"/>
        </a:defRPr>
      </a:lvl1pPr>
    </p:titleStyle>
    <p:bodyStyle>
      <a:lvl1pPr marL="389592" indent="-389592" algn="l" defTabSz="1038909"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44115" indent="-324659" algn="l" defTabSz="1038909" rtl="0" eaLnBrk="1" latinLnBrk="0" hangingPunct="1">
        <a:spcBef>
          <a:spcPct val="20000"/>
        </a:spcBef>
        <a:buFont typeface="Arial" pitchFamily="34" charset="0"/>
        <a:buChar char="–"/>
        <a:defRPr sz="3200" kern="1200">
          <a:solidFill>
            <a:schemeClr val="tx1"/>
          </a:solidFill>
          <a:latin typeface="+mn-lt"/>
          <a:ea typeface="+mn-ea"/>
          <a:cs typeface="+mn-cs"/>
        </a:defRPr>
      </a:lvl2pPr>
      <a:lvl3pPr marL="1298638" indent="-259727" algn="l" defTabSz="1038909"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818092" indent="-259727" algn="l" defTabSz="1038909"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337547" indent="-259727" algn="l" defTabSz="1038909"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857002" indent="-259727" algn="l" defTabSz="1038909"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76457" indent="-259727" algn="l" defTabSz="1038909"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95912" indent="-259727" algn="l" defTabSz="1038909"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15366" indent="-259727" algn="l" defTabSz="1038909"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ru-RU"/>
      </a:defPPr>
      <a:lvl1pPr marL="0" algn="l" defTabSz="1038909" rtl="0" eaLnBrk="1" latinLnBrk="0" hangingPunct="1">
        <a:defRPr sz="2000" kern="1200">
          <a:solidFill>
            <a:schemeClr val="tx1"/>
          </a:solidFill>
          <a:latin typeface="+mn-lt"/>
          <a:ea typeface="+mn-ea"/>
          <a:cs typeface="+mn-cs"/>
        </a:defRPr>
      </a:lvl1pPr>
      <a:lvl2pPr marL="519455" algn="l" defTabSz="1038909" rtl="0" eaLnBrk="1" latinLnBrk="0" hangingPunct="1">
        <a:defRPr sz="2000" kern="1200">
          <a:solidFill>
            <a:schemeClr val="tx1"/>
          </a:solidFill>
          <a:latin typeface="+mn-lt"/>
          <a:ea typeface="+mn-ea"/>
          <a:cs typeface="+mn-cs"/>
        </a:defRPr>
      </a:lvl2pPr>
      <a:lvl3pPr marL="1038909" algn="l" defTabSz="1038909" rtl="0" eaLnBrk="1" latinLnBrk="0" hangingPunct="1">
        <a:defRPr sz="2000" kern="1200">
          <a:solidFill>
            <a:schemeClr val="tx1"/>
          </a:solidFill>
          <a:latin typeface="+mn-lt"/>
          <a:ea typeface="+mn-ea"/>
          <a:cs typeface="+mn-cs"/>
        </a:defRPr>
      </a:lvl3pPr>
      <a:lvl4pPr marL="1558364" algn="l" defTabSz="1038909" rtl="0" eaLnBrk="1" latinLnBrk="0" hangingPunct="1">
        <a:defRPr sz="2000" kern="1200">
          <a:solidFill>
            <a:schemeClr val="tx1"/>
          </a:solidFill>
          <a:latin typeface="+mn-lt"/>
          <a:ea typeface="+mn-ea"/>
          <a:cs typeface="+mn-cs"/>
        </a:defRPr>
      </a:lvl4pPr>
      <a:lvl5pPr marL="2077820" algn="l" defTabSz="1038909" rtl="0" eaLnBrk="1" latinLnBrk="0" hangingPunct="1">
        <a:defRPr sz="2000" kern="1200">
          <a:solidFill>
            <a:schemeClr val="tx1"/>
          </a:solidFill>
          <a:latin typeface="+mn-lt"/>
          <a:ea typeface="+mn-ea"/>
          <a:cs typeface="+mn-cs"/>
        </a:defRPr>
      </a:lvl5pPr>
      <a:lvl6pPr marL="2597274" algn="l" defTabSz="1038909" rtl="0" eaLnBrk="1" latinLnBrk="0" hangingPunct="1">
        <a:defRPr sz="2000" kern="1200">
          <a:solidFill>
            <a:schemeClr val="tx1"/>
          </a:solidFill>
          <a:latin typeface="+mn-lt"/>
          <a:ea typeface="+mn-ea"/>
          <a:cs typeface="+mn-cs"/>
        </a:defRPr>
      </a:lvl6pPr>
      <a:lvl7pPr marL="3116730" algn="l" defTabSz="1038909" rtl="0" eaLnBrk="1" latinLnBrk="0" hangingPunct="1">
        <a:defRPr sz="2000" kern="1200">
          <a:solidFill>
            <a:schemeClr val="tx1"/>
          </a:solidFill>
          <a:latin typeface="+mn-lt"/>
          <a:ea typeface="+mn-ea"/>
          <a:cs typeface="+mn-cs"/>
        </a:defRPr>
      </a:lvl7pPr>
      <a:lvl8pPr marL="3636183" algn="l" defTabSz="1038909" rtl="0" eaLnBrk="1" latinLnBrk="0" hangingPunct="1">
        <a:defRPr sz="2000" kern="1200">
          <a:solidFill>
            <a:schemeClr val="tx1"/>
          </a:solidFill>
          <a:latin typeface="+mn-lt"/>
          <a:ea typeface="+mn-ea"/>
          <a:cs typeface="+mn-cs"/>
        </a:defRPr>
      </a:lvl8pPr>
      <a:lvl9pPr marL="4155639" algn="l" defTabSz="1038909"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bit-torrent.bz/images/torrents/526520.jpeg" TargetMode="Externa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hyperlink" Target="http://s52.radikal.ru/i138/0811/fd/78c86c920385.jpg" TargetMode="External"/><Relationship Id="rId4" Type="http://schemas.openxmlformats.org/officeDocument/2006/relationships/image" Target="../media/image41.jpeg"/></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Администратор\Рабочий стол\Новая папка (7)\862807-21e56d637ed1b114.jpg"/>
          <p:cNvPicPr>
            <a:picLocks noChangeAspect="1" noChangeArrowheads="1"/>
          </p:cNvPicPr>
          <p:nvPr/>
        </p:nvPicPr>
        <p:blipFill>
          <a:blip r:embed="rId2" cstate="print"/>
          <a:srcRect/>
          <a:stretch>
            <a:fillRect/>
          </a:stretch>
        </p:blipFill>
        <p:spPr bwMode="auto">
          <a:xfrm>
            <a:off x="0" y="0"/>
            <a:ext cx="7524750" cy="10668379"/>
          </a:xfrm>
          <a:prstGeom prst="rect">
            <a:avLst/>
          </a:prstGeom>
          <a:noFill/>
          <a:ln>
            <a:noFill/>
          </a:ln>
        </p:spPr>
      </p:pic>
      <p:sp>
        <p:nvSpPr>
          <p:cNvPr id="2" name="Заголовок 1"/>
          <p:cNvSpPr>
            <a:spLocks noGrp="1"/>
          </p:cNvSpPr>
          <p:nvPr>
            <p:ph type="ctrTitle"/>
          </p:nvPr>
        </p:nvSpPr>
        <p:spPr>
          <a:xfrm>
            <a:off x="690541" y="827851"/>
            <a:ext cx="6396038" cy="1784257"/>
          </a:xfrm>
        </p:spPr>
        <p:txBody>
          <a:bodyPr>
            <a:normAutofit fontScale="90000"/>
          </a:bodyPr>
          <a:lstStyle/>
          <a:p>
            <a:pPr algn="r"/>
            <a:r>
              <a:rPr lang="ru-RU" sz="2000" b="1" i="1" dirty="0" smtClean="0">
                <a:latin typeface="Times New Roman" pitchFamily="18" charset="0"/>
                <a:cs typeface="Times New Roman" pitchFamily="18" charset="0"/>
              </a:rPr>
              <a:t/>
            </a:r>
            <a:br>
              <a:rPr lang="ru-RU" sz="2000" b="1" i="1" dirty="0" smtClean="0">
                <a:latin typeface="Times New Roman" pitchFamily="18" charset="0"/>
                <a:cs typeface="Times New Roman" pitchFamily="18" charset="0"/>
              </a:rPr>
            </a:br>
            <a:r>
              <a:rPr lang="ru-RU" sz="2000" b="1" i="1" dirty="0">
                <a:latin typeface="Times New Roman" pitchFamily="18" charset="0"/>
                <a:cs typeface="Times New Roman" pitchFamily="18" charset="0"/>
              </a:rPr>
              <a:t/>
            </a:r>
            <a:br>
              <a:rPr lang="ru-RU" sz="2000" b="1" i="1" dirty="0">
                <a:latin typeface="Times New Roman" pitchFamily="18" charset="0"/>
                <a:cs typeface="Times New Roman" pitchFamily="18" charset="0"/>
              </a:rPr>
            </a:br>
            <a:r>
              <a:rPr lang="ru-RU" sz="2000" b="1" i="1" dirty="0" smtClean="0">
                <a:latin typeface="Times New Roman" pitchFamily="18" charset="0"/>
                <a:cs typeface="Times New Roman" pitchFamily="18" charset="0"/>
              </a:rPr>
              <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Муниципальное бюджетное </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дошкольное образовательное </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учреждение  «Детский </a:t>
            </a:r>
            <a:r>
              <a:rPr lang="ru-RU" sz="2000" b="1" i="1" dirty="0">
                <a:latin typeface="Times New Roman" pitchFamily="18" charset="0"/>
                <a:cs typeface="Times New Roman" pitchFamily="18" charset="0"/>
              </a:rPr>
              <a:t>сад «Рябинка</a:t>
            </a:r>
            <a:r>
              <a:rPr lang="ru-RU" sz="2000" b="1" i="1" dirty="0" smtClean="0">
                <a:latin typeface="Times New Roman" pitchFamily="18" charset="0"/>
                <a:cs typeface="Times New Roman" pitchFamily="18" charset="0"/>
              </a:rPr>
              <a:t>» </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общеразвивающего вида» </a:t>
            </a: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i="1" dirty="0">
                <a:latin typeface="Times New Roman" pitchFamily="18" charset="0"/>
                <a:cs typeface="Times New Roman" pitchFamily="18" charset="0"/>
              </a:rPr>
              <a:t>Заинского муниципального </a:t>
            </a:r>
            <a:r>
              <a:rPr lang="ru-RU" sz="2000" b="1" i="1" dirty="0" smtClean="0">
                <a:latin typeface="Times New Roman" pitchFamily="18" charset="0"/>
                <a:cs typeface="Times New Roman" pitchFamily="18" charset="0"/>
              </a:rPr>
              <a:t>района РТ  </a:t>
            </a: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i="1" dirty="0">
                <a:latin typeface="Times New Roman" pitchFamily="18" charset="0"/>
                <a:cs typeface="Times New Roman" pitchFamily="18" charset="0"/>
              </a:rPr>
              <a:t>г. </a:t>
            </a:r>
            <a:r>
              <a:rPr lang="ru-RU" sz="2000" b="1" i="1" dirty="0" smtClean="0">
                <a:latin typeface="Times New Roman" pitchFamily="18" charset="0"/>
                <a:cs typeface="Times New Roman" pitchFamily="18" charset="0"/>
              </a:rPr>
              <a:t>Заинск, ул. </a:t>
            </a:r>
            <a:r>
              <a:rPr lang="ru-RU" sz="2000" b="1" i="1" dirty="0">
                <a:latin typeface="Times New Roman" pitchFamily="18" charset="0"/>
                <a:cs typeface="Times New Roman" pitchFamily="18" charset="0"/>
              </a:rPr>
              <a:t>Пионерская </a:t>
            </a:r>
            <a:r>
              <a:rPr lang="ru-RU" sz="2000" b="1" i="1" dirty="0" smtClean="0">
                <a:latin typeface="Times New Roman" pitchFamily="18" charset="0"/>
                <a:cs typeface="Times New Roman" pitchFamily="18" charset="0"/>
              </a:rPr>
              <a:t>14 «б» </a:t>
            </a:r>
            <a:r>
              <a:rPr lang="ru-RU" sz="2000" b="1" i="1" dirty="0">
                <a:latin typeface="Times New Roman" pitchFamily="18" charset="0"/>
                <a:cs typeface="Times New Roman" pitchFamily="18" charset="0"/>
              </a:rPr>
              <a:t>тел </a:t>
            </a:r>
            <a:r>
              <a:rPr lang="ru-RU" sz="2000" b="1" i="1" dirty="0" smtClean="0">
                <a:latin typeface="Times New Roman" pitchFamily="18" charset="0"/>
                <a:cs typeface="Times New Roman" pitchFamily="18" charset="0"/>
              </a:rPr>
              <a:t>.3-61-15</a:t>
            </a:r>
            <a:endParaRPr lang="ru-RU" dirty="0"/>
          </a:p>
        </p:txBody>
      </p:sp>
      <p:sp>
        <p:nvSpPr>
          <p:cNvPr id="3" name="Подзаголовок 2"/>
          <p:cNvSpPr>
            <a:spLocks noGrp="1"/>
          </p:cNvSpPr>
          <p:nvPr>
            <p:ph type="subTitle" idx="1"/>
          </p:nvPr>
        </p:nvSpPr>
        <p:spPr>
          <a:xfrm>
            <a:off x="1047732" y="3828247"/>
            <a:ext cx="5481639" cy="2723427"/>
          </a:xfrm>
        </p:spPr>
        <p:txBody>
          <a:bodyPr>
            <a:noAutofit/>
          </a:bodyPr>
          <a:lstStyle/>
          <a:p>
            <a:r>
              <a:rPr lang="ru-RU" sz="2400" b="1" dirty="0" smtClean="0">
                <a:solidFill>
                  <a:srgbClr val="7030A0"/>
                </a:solidFill>
                <a:latin typeface="Bookman Old Style" pitchFamily="18" charset="0"/>
                <a:cs typeface="Times New Roman" pitchFamily="18" charset="0"/>
              </a:rPr>
              <a:t>Материалы Республиканского смотра – конкурса среди воспитателей и ДОУ РТ  по профилактике детского дорожно-транспортного травматизма «Зеленый огонёк»</a:t>
            </a:r>
            <a:br>
              <a:rPr lang="ru-RU" sz="2400" b="1" dirty="0" smtClean="0">
                <a:solidFill>
                  <a:srgbClr val="7030A0"/>
                </a:solidFill>
                <a:latin typeface="Bookman Old Style" pitchFamily="18" charset="0"/>
                <a:cs typeface="Times New Roman" pitchFamily="18" charset="0"/>
              </a:rPr>
            </a:br>
            <a:endParaRPr lang="ru-RU" sz="2400" dirty="0">
              <a:solidFill>
                <a:srgbClr val="7030A0"/>
              </a:solidFill>
              <a:latin typeface="Bookman Old Style" pitchFamily="18" charset="0"/>
            </a:endParaRPr>
          </a:p>
        </p:txBody>
      </p:sp>
      <p:sp>
        <p:nvSpPr>
          <p:cNvPr id="5" name="Прямоугольник 4"/>
          <p:cNvSpPr/>
          <p:nvPr/>
        </p:nvSpPr>
        <p:spPr>
          <a:xfrm>
            <a:off x="1262045" y="8185964"/>
            <a:ext cx="5286412" cy="1631212"/>
          </a:xfrm>
          <a:prstGeom prst="rect">
            <a:avLst/>
          </a:prstGeom>
        </p:spPr>
        <p:txBody>
          <a:bodyPr wrap="square" lIns="91437" tIns="45718" rIns="91437" bIns="45718">
            <a:spAutoFit/>
          </a:bodyPr>
          <a:lstStyle/>
          <a:p>
            <a:pPr algn="ctr"/>
            <a:r>
              <a:rPr lang="ru-RU" b="1" i="1" dirty="0">
                <a:latin typeface="Times New Roman" pitchFamily="18" charset="0"/>
                <a:cs typeface="Times New Roman" pitchFamily="18" charset="0"/>
              </a:rPr>
              <a:t>Воспитатель:</a:t>
            </a:r>
            <a:r>
              <a:rPr lang="ru-RU" b="1" dirty="0">
                <a:latin typeface="Times New Roman" pitchFamily="18" charset="0"/>
                <a:cs typeface="Times New Roman" pitchFamily="18" charset="0"/>
              </a:rPr>
              <a:t/>
            </a:r>
            <a:br>
              <a:rPr lang="ru-RU" b="1" dirty="0">
                <a:latin typeface="Times New Roman" pitchFamily="18" charset="0"/>
                <a:cs typeface="Times New Roman" pitchFamily="18" charset="0"/>
              </a:rPr>
            </a:br>
            <a:r>
              <a:rPr lang="ru-RU" b="1" i="1" dirty="0" smtClean="0">
                <a:latin typeface="Times New Roman" pitchFamily="18" charset="0"/>
                <a:cs typeface="Times New Roman" pitchFamily="18" charset="0"/>
              </a:rPr>
              <a:t>Насырова Фарида Саетгареевна</a:t>
            </a:r>
          </a:p>
          <a:p>
            <a:pPr algn="ctr"/>
            <a:r>
              <a:rPr lang="ru-RU" b="1" i="1" dirty="0" smtClean="0">
                <a:latin typeface="Times New Roman" pitchFamily="18" charset="0"/>
                <a:cs typeface="Times New Roman" pitchFamily="18" charset="0"/>
              </a:rPr>
              <a:t> </a:t>
            </a:r>
          </a:p>
          <a:p>
            <a:pPr algn="ctr"/>
            <a:r>
              <a:rPr lang="ru-RU" b="1" i="1" dirty="0" smtClean="0">
                <a:latin typeface="Times New Roman" pitchFamily="18" charset="0"/>
                <a:cs typeface="Times New Roman" pitchFamily="18" charset="0"/>
              </a:rPr>
              <a:t>2012 г.</a:t>
            </a:r>
            <a:r>
              <a:rPr lang="ru-RU" dirty="0" smtClean="0"/>
              <a:t/>
            </a:r>
            <a:br>
              <a:rPr lang="ru-RU" dirty="0" smtClean="0"/>
            </a:br>
            <a:endParaRPr lang="ru-RU" dirty="0"/>
          </a:p>
        </p:txBody>
      </p:sp>
      <p:pic>
        <p:nvPicPr>
          <p:cNvPr id="6" name="Рисунок 5"/>
          <p:cNvPicPr/>
          <p:nvPr/>
        </p:nvPicPr>
        <p:blipFill>
          <a:blip r:embed="rId3" cstate="print">
            <a:lum contrast="60000"/>
          </a:blip>
          <a:srcRect/>
          <a:stretch>
            <a:fillRect/>
          </a:stretch>
        </p:blipFill>
        <p:spPr bwMode="auto">
          <a:xfrm>
            <a:off x="6048391" y="0"/>
            <a:ext cx="1476359" cy="1327917"/>
          </a:xfrm>
          <a:prstGeom prst="ellipse">
            <a:avLst/>
          </a:prstGeom>
          <a:ln w="63500" cap="rnd">
            <a:solidFill>
              <a:srgbClr val="FF000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1025" name="Rectangle 1"/>
          <p:cNvSpPr>
            <a:spLocks noChangeArrowheads="1"/>
          </p:cNvSpPr>
          <p:nvPr/>
        </p:nvSpPr>
        <p:spPr bwMode="auto">
          <a:xfrm>
            <a:off x="1047731" y="863004"/>
            <a:ext cx="5429288"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КОНСУЛЬТАЦИЯ   ДЛЯ РОДИТЕЛЕЙ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ПО ОБУЧЕНИЮ ДЕТЕЙ  ПДД.</a:t>
            </a:r>
            <a:endParaRPr kumimoji="0" lang="ru-RU" sz="1400" b="0" i="0" u="none" strike="noStrike" cap="none" normalizeH="0" baseline="0" dirty="0" smtClean="0">
              <a:ln>
                <a:noFill/>
              </a:ln>
              <a:solidFill>
                <a:srgbClr val="7030A0"/>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Уважаемые мамы и папы! </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Лучший способ сохранить свою жизнь и жизнь своего ребенка на дорогах — соблюдать правила дорожного движения!</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Может возникнуть вопрос: зачем объяснять ребенку правила дорожного движения!</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Эта консультация посвящёна  очень важной проблеме – воспитанию у  детей навыков безопасного поведения на улицах города. Может возникнуть вопрос: зачем объяснять детям особенности движения транспорта, правила перехода улицы, если малыши переходят дорогу только держась за руку взрослого? Быть может, не стоит забивать им голову этими правилами, пока они ещё не ходят самостоятельно по улицам, не пользуются городским транспортом? Но мы всегда должны помнить о том, что формирование сознательного поведения - это длительный процесс. Это сегодня ребёнок всюду ходит за ручку с мамой, а завтра, он станет самостоятельным пешеходом и пассажиром городского транспорта. </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Работа по обучению детей правилам грамотного и безопасного поведения на улицах города, в городском транспорте должна быть систематической. Для того чтобы она принесла результаты,  недостаточно одного занятия или беседы с детьми. И еще одно важное требование: детям недостаточно теоретических знаний, они должны применять их на практике.</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 детском саду мы проводим беседы, занятия, игры, развлечения, выставки на данную тему. Но этого мало — практическое применение этих знаний целиком ложится на ваши плечи. Единство наших и ваших требований к детям — это условия безопасности наших детей!</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026" name="Picture 2" descr="C:\Documents and Settings\Администратор\Рабочий стол\Новая папка (3)\IMG_4424.jpg"/>
          <p:cNvPicPr>
            <a:picLocks noChangeAspect="1" noChangeArrowheads="1"/>
          </p:cNvPicPr>
          <p:nvPr/>
        </p:nvPicPr>
        <p:blipFill>
          <a:blip r:embed="rId3" cstate="print"/>
          <a:srcRect/>
          <a:stretch>
            <a:fillRect/>
          </a:stretch>
        </p:blipFill>
        <p:spPr bwMode="auto">
          <a:xfrm>
            <a:off x="2333615" y="7042956"/>
            <a:ext cx="3741383" cy="2805877"/>
          </a:xfrm>
          <a:prstGeom prst="round2Diag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3073" name="Rectangle 1"/>
          <p:cNvSpPr>
            <a:spLocks noChangeArrowheads="1"/>
          </p:cNvSpPr>
          <p:nvPr/>
        </p:nvSpPr>
        <p:spPr bwMode="auto">
          <a:xfrm>
            <a:off x="1119169" y="756412"/>
            <a:ext cx="5357850" cy="72019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Рекомендации родителям</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Уважаемые родители!</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Вы являетесь для детей образцом поведения. Вы </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объект любви и подражания для ребенка. Это необходимо помнить всегда и тем более, когда вы делаете шаг на проезжую часть дороги вместе с малышом.</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Чтобы ребенок не попал в беду, воспитывайте у него уважение к правилам дорожного движения терпеливо, ежедневно, ненавязчиво.</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Ребенок должен играть только во дворе под вашим наблюдением. Он должен знать: на дорогу выходить нельзя.</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Не запугивайте ребенка, а наблюдайте вместе с ним и используйте ситуацию на дороге, дворе , улице; объясните, что происходит с транспортом, пешеходами.</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Развивайте у ребенка зрительную память, внимание. Для этого создавайте дома игровые ситуации.</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Пусть ваш малыш сам приведет вас в детский сад и из детского сада домой.</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Ваш ребенок должен знать:</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на дорогу выходить нельзя; </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дорогу можно переходить только со взрослыми, держась за руку взрослого; </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переходить дорогу надо по переходу спокойным шагом; </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пешеходы </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это люди, которые идут по улице; </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для того чтобы был порядок на дороге, чтобы не было аварий, чтобы пешеход не попал под машину, надо подчинятся светофору: красный свет </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движенья нет, желтый свет </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внимание, а зеленый говорит:  </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Проходи путь открыт</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машины бывают разные (грузовые, легковые); это транспорт. Машинами управляют водители. Для транспорта предназначено шоссе (дорога). Когда мы едем в транспорте, нас называют пассажирами. Во время езды в транспорте нельзя высовываться из окна. </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Советы по безопасности на дороге. </a:t>
            </a:r>
            <a:endParaRPr kumimoji="0" lang="ru-RU" sz="1400" b="0" i="0" u="none" strike="noStrike" cap="none" normalizeH="0" baseline="0" dirty="0" smtClean="0">
              <a:ln>
                <a:noFill/>
              </a:ln>
              <a:solidFill>
                <a:schemeClr val="tx1"/>
              </a:solidFill>
              <a:effectLst/>
              <a:latin typeface="Arial" pitchFamily="34" charset="0"/>
            </a:endParaRPr>
          </a:p>
        </p:txBody>
      </p:sp>
      <p:sp>
        <p:nvSpPr>
          <p:cNvPr id="5" name="Прямоугольник 4"/>
          <p:cNvSpPr/>
          <p:nvPr/>
        </p:nvSpPr>
        <p:spPr>
          <a:xfrm>
            <a:off x="1190607" y="7900212"/>
            <a:ext cx="5214974" cy="2031325"/>
          </a:xfrm>
          <a:prstGeom prst="rect">
            <a:avLst/>
          </a:prstGeom>
        </p:spPr>
        <p:txBody>
          <a:bodyPr wrap="square">
            <a:spAutoFit/>
          </a:bodyPr>
          <a:lstStyle/>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Несколько советов по безопасности на дороге для Ваших детей: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1. В городе дети должны ходить только по тротуару, а не по проезжей части. Если тротуара нет, то идти необходимо по левой стороне улицы, то есть навстречу движению.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2. Улицу нужно переходить по пешеходному переходу (</a:t>
            </a:r>
            <a:r>
              <a:rPr lang="ru-RU" sz="1400" dirty="0" smtClean="0">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зебре</a:t>
            </a:r>
            <a:r>
              <a:rPr lang="ru-RU" sz="1400" dirty="0" smtClean="0">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Сначала остановитесь на краю тротуара и понаблюдайте за движением. Если дорога регулируется светофором, нужно дождаться зеленого света для пешеходов, затем убедиться, что все машины остановились и только потом переходить улицу. </a:t>
            </a:r>
            <a:endParaRPr lang="ru-RU" sz="1400" dirty="0" smtClean="0">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3" name="Прямоугольник 2"/>
          <p:cNvSpPr/>
          <p:nvPr/>
        </p:nvSpPr>
        <p:spPr>
          <a:xfrm>
            <a:off x="1119169" y="827850"/>
            <a:ext cx="5286412" cy="9356408"/>
          </a:xfrm>
          <a:prstGeom prst="rect">
            <a:avLst/>
          </a:prstGeom>
        </p:spPr>
        <p:txBody>
          <a:bodyPr wrap="square">
            <a:spAutoFit/>
          </a:bodyPr>
          <a:lstStyle/>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Несколько советов по безопасности на дороге для Ваших детей: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1. В городе дети должны ходить только по тротуару, а не по проезжей части. Если тротуара нет, то идти необходимо по левой стороне улицы, то есть навстречу движению.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2. Улицу нужно переходить по пешеходному переходу (</a:t>
            </a:r>
            <a:r>
              <a:rPr lang="ru-RU" sz="1400" dirty="0" smtClean="0">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зебре</a:t>
            </a:r>
            <a:r>
              <a:rPr lang="ru-RU" sz="1400" dirty="0" smtClean="0">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Сначала остановитесь на краю тротуара и понаблюдайте за движением. Если дорога регулируется светофором, нужно дождаться зеленого света для пешеходов, затем убедиться, что все машины остановились и только потом переходить улицу.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3. Объясните детям, что опасно стоять за транспортным средством, которое отъезжает со стоянки или </a:t>
            </a:r>
            <a:r>
              <a:rPr lang="ru-RU" sz="1400" dirty="0" err="1" smtClean="0">
                <a:latin typeface="Times New Roman" pitchFamily="18" charset="0"/>
                <a:ea typeface="Calibri" pitchFamily="34" charset="0"/>
                <a:cs typeface="Times New Roman" pitchFamily="18" charset="0"/>
              </a:rPr>
              <a:t>паркуется</a:t>
            </a:r>
            <a:r>
              <a:rPr lang="ru-RU" sz="1400" dirty="0" smtClean="0">
                <a:latin typeface="Times New Roman" pitchFamily="18" charset="0"/>
                <a:ea typeface="Calibri" pitchFamily="34" charset="0"/>
                <a:cs typeface="Times New Roman" pitchFamily="18" charset="0"/>
              </a:rPr>
              <a:t>. Водитель может не заметить ребенка из-за его маленького роста. Кроме того, нельзя переходить улицу ни перед, ни за стоящим на остановке автобусом, троллейбусом, трамваем: водитель может не заметить пешехода из-за транспорта. Нужно подождать, пока отойдет автобус и только потом начать переход.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4. Ни в коем случае нельзя сходить с тротуара на проезжую часть дороги, даже если другие пешеходы мешают пройти.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5. Прежде чем ребенок пойдет кататься на велосипеде или на роликах, убедитесь, что на нем надеты средства защиты и к его одежде прикреплены кусочки светоотражающего материала, если на улице темно.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6.  Научите ребенка отличать звуки, извещающие об опасности от обыкновенных звуков, раздающихся вокруг.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a:t>
            </a:r>
            <a:r>
              <a:rPr lang="ru-RU" sz="1400" b="1" dirty="0" smtClean="0">
                <a:latin typeface="Times New Roman" pitchFamily="18" charset="0"/>
                <a:ea typeface="Calibri" pitchFamily="34" charset="0"/>
                <a:cs typeface="Times New Roman" pitchFamily="18" charset="0"/>
              </a:rPr>
              <a:t>Несколько советов по безопасности на дороге для Вас: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1. Даже если вы едете по знакомой дороге на небольшое расстояние, убедитесь, что все пассажиры в машине, на переднем и заднем сиденье пристегнуты ремнями безопасности.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2. Ребенок до 12 лет должен находиться в автомобиле в специальном детском сиденье, отрегулированном в соответствии с его ростом и комплекцией.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3. Помните, что скоростной режим на дороге зависит не только от ограничения скорости, но и от плотности потока автомобилей. Всегда держите дистанцию с транспортным средством впереди, чтобы избежать столкновения при экстренном торможении.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4. Вам необходимо выбрать </a:t>
            </a:r>
            <a:r>
              <a:rPr lang="ru-RU" sz="1400" dirty="0" smtClean="0">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либо пить, либо вести машину. Каждое пятое происшествие на дорогах России связано с управлением транспортным средством в состоянии опьянения. </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5. Проверьте состояние вашей машины перед дорогой. Спущенные шины могут явиться причиной аварий на дороге.     </a:t>
            </a:r>
            <a:endParaRPr lang="ru-RU" sz="1400" dirty="0" smtClean="0">
              <a:latin typeface="Arial" pitchFamily="34" charset="0"/>
            </a:endParaRPr>
          </a:p>
          <a:p>
            <a:pPr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Важно! Не пренебрегайте этим советами. Следование им могло бы спасать более 3.000 жизней ежегодно! </a:t>
            </a:r>
            <a:r>
              <a:rPr lang="ru-RU" sz="1400" b="1" dirty="0" smtClean="0">
                <a:latin typeface="Times New Roman" pitchFamily="18" charset="0"/>
                <a:ea typeface="Calibri" pitchFamily="34" charset="0"/>
                <a:cs typeface="Times New Roman" pitchFamily="18" charset="0"/>
              </a:rPr>
              <a:t>                                                                                                                                                                                                                                                                                                                                                                                                                                                               </a:t>
            </a:r>
            <a:endParaRPr lang="ru-RU" sz="1400" dirty="0" smtClean="0">
              <a:latin typeface="Arial" pitchFamily="34" charset="0"/>
            </a:endParaRPr>
          </a:p>
          <a:p>
            <a:pPr lvl="0" algn="just" defTabSz="914400" eaLnBrk="0" fontAlgn="base" hangingPunct="0">
              <a:spcBef>
                <a:spcPct val="0"/>
              </a:spcBef>
              <a:spcAft>
                <a:spcPct val="0"/>
              </a:spcAft>
            </a:pPr>
            <a:endParaRPr lang="ru-RU" sz="1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3" name="Rectangle 1"/>
          <p:cNvSpPr>
            <a:spLocks noChangeArrowheads="1"/>
          </p:cNvSpPr>
          <p:nvPr/>
        </p:nvSpPr>
        <p:spPr bwMode="auto">
          <a:xfrm>
            <a:off x="1047731" y="970726"/>
            <a:ext cx="550072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БЕЗОПАСНОСТЬ ДЕТЕЙ В АВТОМОБИЛЕ.</a:t>
            </a:r>
            <a:endParaRPr kumimoji="0" lang="ru-RU" sz="1400" b="0" i="0" u="none" strike="noStrike" cap="none" normalizeH="0" baseline="0" dirty="0" smtClean="0">
              <a:ln>
                <a:noFill/>
              </a:ln>
              <a:solidFill>
                <a:srgbClr val="7030A0"/>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Практически ежедневно в дорожно-транспортных происшествиях гибнут и получают увечья дети. В подавляющем большинстве случаев эти трагедии на совести взрослых, причем зачастую самых близких людей - родителей.</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Дети и подростки - самые уязвимые участники дорожного движения. Ребенок в салоне автомобиля целиком и полностью зависит от человека, сидящего за рулем. Именно халатность родителей, близких людей, пренебрегающих элементарными мерами безопасности не только для себя, но и для ребенка, становятся виновниками подобных трагедий.</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С начала этого года на улицах и дорогах нашей страны произошло 15 548 ДТП с участием несовершеннолетних, в результате которых 696 детей погибли и 16 240 были ранены. Более половины из них - дети-пассажиры. И в той или иной степени причиной этих трагедий стала преступная небрежность взрослых, которые превысили скорость, переоценили свои силы и возможности, наконец, просто не позаботились о безопасности своего ребенка.</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Для маленьких пассажиров основным и самым эффективным средством защиты является детское удерживающее устройство - так называемое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автокресло</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сконструированное с учетом всех особенностей детского организма, индивидуально подобранное к росту и весу ребенка и, наконец, правильно установленное в машине. Правила дорожного движения Российской Федерации обязывают водителей использовать специальные удерживающие устройства при перевозке в салоне автомобиля детей в возрасте до 12 лет - даже в поездках на самые незначительные расстояния.</a:t>
            </a:r>
            <a:endParaRPr kumimoji="0" lang="ru-RU" sz="1400" b="0" i="0" u="none" strike="noStrike" cap="none" normalizeH="0" baseline="0" dirty="0" smtClean="0">
              <a:ln>
                <a:noFill/>
              </a:ln>
              <a:solidFill>
                <a:schemeClr val="tx1"/>
              </a:solidFill>
              <a:effectLst/>
              <a:latin typeface="Arial" pitchFamily="34" charset="0"/>
            </a:endParaRPr>
          </a:p>
        </p:txBody>
      </p:sp>
      <p:sp>
        <p:nvSpPr>
          <p:cNvPr id="4" name="Прямоугольник 3"/>
          <p:cNvSpPr/>
          <p:nvPr/>
        </p:nvSpPr>
        <p:spPr>
          <a:xfrm>
            <a:off x="1047731" y="6757204"/>
            <a:ext cx="5643601" cy="3323987"/>
          </a:xfrm>
          <a:prstGeom prst="rect">
            <a:avLst/>
          </a:prstGeom>
        </p:spPr>
        <p:txBody>
          <a:bodyPr wrap="square">
            <a:spAutoFit/>
          </a:bodyPr>
          <a:lstStyle/>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 это - не прихоть законодателей, а жизненно необходимое условие. Многие ошибочно полагают, что смогут удержать ребенка на руках. Это не так. При столкновении, резком торможении или ударе со скоростью в 50 км/час вес пассажира возрастает примерно в 30 раз. Так, если вес ребенка 10 кг, то в момент удара он будет весить уже около 300 кг, и удержать его от резкого удара о переднее кресло или о ветровое стекло практически невозможно. Именно поэтому перевозка ребенка на руках считается самой опасной.</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По этой же причине нельзя пристегиваться и одним ремнем с ребенком - при столкновении вы просто раздавите его своим весом.</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Помимо общей безответственности, одной из основных причин, по которой родители-водители отказываются от детских кресел, является якобы их дороговизна. Но сегодня ценовой диапазон детских кресел достаточно широк, и при желании все-таки можно подобрать приемлемый вариант. </a:t>
            </a:r>
            <a:endParaRPr lang="ru-RU" sz="1400" dirty="0" smtClean="0">
              <a:latin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3" name="Прямоугольник 2"/>
          <p:cNvSpPr/>
          <p:nvPr/>
        </p:nvSpPr>
        <p:spPr>
          <a:xfrm>
            <a:off x="1119169" y="970726"/>
            <a:ext cx="5357850" cy="4832092"/>
          </a:xfrm>
          <a:prstGeom prst="rect">
            <a:avLst/>
          </a:prstGeom>
        </p:spPr>
        <p:txBody>
          <a:bodyPr wrap="square">
            <a:spAutoFit/>
          </a:bodyPr>
          <a:lstStyle/>
          <a:p>
            <a:pPr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 Республике Татарстан действует специальная программа: детское кресло можно взять напрокат за, прямо скажем, символические деньги.</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Да, такие условия есть не в каждом регионе России, но, при желании, выход можно найти всегда. Например, взять подержанное кресло у знакомых - тех, у кого дети уже подросли и перешли в другую "весовую категорию". Правда, в этом случае есть одно принципиальное условие: если вы решили брать </a:t>
            </a:r>
            <a:r>
              <a:rPr lang="ru-RU" sz="1400" dirty="0" err="1" smtClean="0">
                <a:latin typeface="Times New Roman" pitchFamily="18" charset="0"/>
                <a:ea typeface="Calibri" pitchFamily="34" charset="0"/>
                <a:cs typeface="Times New Roman" pitchFamily="18" charset="0"/>
              </a:rPr>
              <a:t>автокресло</a:t>
            </a:r>
            <a:r>
              <a:rPr lang="ru-RU" sz="1400" dirty="0" smtClean="0">
                <a:latin typeface="Times New Roman" pitchFamily="18" charset="0"/>
                <a:ea typeface="Calibri" pitchFamily="34" charset="0"/>
                <a:cs typeface="Times New Roman" pitchFamily="18" charset="0"/>
              </a:rPr>
              <a:t> б/у, необходимо быть на 100% уверенным, что оно не побывало в дорожно-транспортном происшествии. Дело в том, что при ДТП, как правило, в кресле образуются повреждения. И если даже они не видны невооруженным глазом, эти повреждения дадут о себе знать в случае аварии: использование такого кресла не только не спасет ребенка, но, напротив, может стать причиной серьезных травм либо даже смертельного исхода.</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Как бы то ни было, человечество еще не придумало более простой и надежной защиты для ребенка при попадании в аварию, чем автомобильное кресло. Сегодня производители предлагают целый ряд моделей детских удерживающих устройств, и, несмотря на кажущуюся простоту, разобраться в многообразии конструкций, регулировок и креплений детских </a:t>
            </a:r>
            <a:r>
              <a:rPr lang="ru-RU" sz="1400" dirty="0" err="1" smtClean="0">
                <a:latin typeface="Times New Roman" pitchFamily="18" charset="0"/>
                <a:ea typeface="Calibri" pitchFamily="34" charset="0"/>
                <a:cs typeface="Times New Roman" pitchFamily="18" charset="0"/>
              </a:rPr>
              <a:t>автокресел</a:t>
            </a:r>
            <a:r>
              <a:rPr lang="ru-RU" sz="1400" dirty="0" smtClean="0">
                <a:latin typeface="Times New Roman" pitchFamily="18" charset="0"/>
                <a:ea typeface="Calibri" pitchFamily="34" charset="0"/>
                <a:cs typeface="Times New Roman" pitchFamily="18" charset="0"/>
              </a:rPr>
              <a:t> без консультации квалифицированного специалиста непросто.</a:t>
            </a:r>
            <a:endParaRPr lang="ru-RU" sz="1400" dirty="0" smtClean="0">
              <a:latin typeface="Arial" pitchFamily="34" charset="0"/>
            </a:endParaRPr>
          </a:p>
        </p:txBody>
      </p:sp>
      <p:sp>
        <p:nvSpPr>
          <p:cNvPr id="4" name="Прямоугольник 3"/>
          <p:cNvSpPr/>
          <p:nvPr/>
        </p:nvSpPr>
        <p:spPr>
          <a:xfrm>
            <a:off x="1119169" y="5685634"/>
            <a:ext cx="5429288" cy="1815882"/>
          </a:xfrm>
          <a:prstGeom prst="rect">
            <a:avLst/>
          </a:prstGeom>
        </p:spPr>
        <p:txBody>
          <a:bodyPr wrap="square">
            <a:spAutoFit/>
          </a:bodyPr>
          <a:lstStyle/>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Так что если вы твердо решили не экономить на жизни и здоровье ребенка, единственно верный совет - посетить специализированный магазин и разобраться в многообразии вариантов. Собираясь за такой покупкой, возьмите с собой и своего малыша, чтобы, так сказать, "примерить" ребенка к конкретной модели.</a:t>
            </a:r>
            <a:endParaRPr lang="ru-RU" sz="1400" dirty="0" smtClean="0">
              <a:latin typeface="Arial" pitchFamily="34" charset="0"/>
            </a:endParaRPr>
          </a:p>
          <a:p>
            <a:pPr lvl="0" algn="just" defTabSz="914400"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Детское </a:t>
            </a:r>
            <a:r>
              <a:rPr lang="ru-RU" sz="1400" dirty="0" err="1" smtClean="0">
                <a:latin typeface="Times New Roman" pitchFamily="18" charset="0"/>
                <a:ea typeface="Calibri" pitchFamily="34" charset="0"/>
                <a:cs typeface="Times New Roman" pitchFamily="18" charset="0"/>
              </a:rPr>
              <a:t>автокресло</a:t>
            </a:r>
            <a:r>
              <a:rPr lang="ru-RU" sz="1400" dirty="0" smtClean="0">
                <a:latin typeface="Times New Roman" pitchFamily="18" charset="0"/>
                <a:ea typeface="Calibri" pitchFamily="34" charset="0"/>
                <a:cs typeface="Times New Roman" pitchFamily="18" charset="0"/>
              </a:rPr>
              <a:t> - вещь не дешевая, но жизненно необходимая. Но, наверное, все-таки лучше сэкономить на бесконечно ломающихся игрушках, чем на безопасности собственного ребенка. </a:t>
            </a:r>
            <a:endParaRPr lang="ru-RU" sz="1400" dirty="0" smtClean="0">
              <a:latin typeface="Arial" pitchFamily="34" charset="0"/>
            </a:endParaRPr>
          </a:p>
        </p:txBody>
      </p:sp>
      <p:pic>
        <p:nvPicPr>
          <p:cNvPr id="51202" name="Picture 2" descr="C:\Documents and Settings\Администратор\Рабочий стол\Новая папка (3)\IMG_4428.jpg"/>
          <p:cNvPicPr>
            <a:picLocks noChangeAspect="1" noChangeArrowheads="1"/>
          </p:cNvPicPr>
          <p:nvPr/>
        </p:nvPicPr>
        <p:blipFill>
          <a:blip r:embed="rId3" cstate="print"/>
          <a:srcRect/>
          <a:stretch>
            <a:fillRect/>
          </a:stretch>
        </p:blipFill>
        <p:spPr bwMode="auto">
          <a:xfrm>
            <a:off x="2476491" y="7685898"/>
            <a:ext cx="2788822" cy="2091497"/>
          </a:xfrm>
          <a:prstGeom prst="round2Diag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Администратор\Рабочий стол\Новая папка (7)\862828-17e87127a837c191.jpg"/>
          <p:cNvPicPr>
            <a:picLocks noGrp="1" noChangeAspect="1" noChangeArrowheads="1"/>
          </p:cNvPicPr>
          <p:nvPr>
            <p:ph idx="1"/>
          </p:nvPr>
        </p:nvPicPr>
        <p:blipFill>
          <a:blip r:embed="rId2" cstate="print"/>
          <a:srcRect l="5414" t="1734" r="5787" b="3811"/>
          <a:stretch>
            <a:fillRect/>
          </a:stretch>
        </p:blipFill>
        <p:spPr bwMode="auto">
          <a:xfrm>
            <a:off x="0" y="-1"/>
            <a:ext cx="7524750" cy="10656889"/>
          </a:xfrm>
          <a:prstGeom prst="rect">
            <a:avLst/>
          </a:prstGeom>
          <a:noFill/>
        </p:spPr>
      </p:pic>
      <p:sp>
        <p:nvSpPr>
          <p:cNvPr id="26625" name="Rectangle 1"/>
          <p:cNvSpPr>
            <a:spLocks noChangeArrowheads="1"/>
          </p:cNvSpPr>
          <p:nvPr/>
        </p:nvSpPr>
        <p:spPr bwMode="auto">
          <a:xfrm>
            <a:off x="976293" y="1614802"/>
            <a:ext cx="5643602" cy="6124750"/>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just" defTabSz="914372" fontAlgn="base">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В условиях роста интенсивности движения автомобильного транспорта особое значение приобретает проблема обеспечения безопасности детей на дорогах. Для реализации практических задач сохранения здоровья и жизни детей, предупреждения дорожно-транспортных происшествий с их участием, существенное значение имеет своевременная и качественная подготовка ребенка к условиям безопасного дорожного движения. По статистике каждый десятый жертвой дорожно-транспортного происшествия становится ребенок. Ребенка интересует улица и все на ней происходящее. И часто, увлеченный чем-либо необычным, он попадает на улице в опасные ситуации, особенно в летний период. Вот почему уже в дошкольном возрасте необходимо учить детей ориентироваться в ближайшем окружении.  Работу по обучению правилам дорожного движения я осуществляю по Республиканскому Региональному стандарту «Обучение детей дошкольного возраста правилам безопасного поведения на дорогах» Методическое пособие для дошкольных учреждений разработано авторским коллективом в составе: научные сотрудники ИССО РАО: Л.А Артемьева, Ю.Д. </a:t>
            </a:r>
            <a:r>
              <a:rPr lang="ru-RU" sz="1400" dirty="0" err="1" smtClean="0">
                <a:latin typeface="Times New Roman" pitchFamily="18" charset="0"/>
                <a:ea typeface="Times New Roman" pitchFamily="18" charset="0"/>
                <a:cs typeface="Times New Roman" pitchFamily="18" charset="0"/>
              </a:rPr>
              <a:t>Мисягин</a:t>
            </a:r>
            <a:r>
              <a:rPr lang="ru-RU" sz="1400" dirty="0" smtClean="0">
                <a:latin typeface="Times New Roman" pitchFamily="18" charset="0"/>
                <a:ea typeface="Times New Roman" pitchFamily="18" charset="0"/>
                <a:cs typeface="Times New Roman" pitchFamily="18" charset="0"/>
              </a:rPr>
              <a:t>, О.Д. Романова, работники Управления ГАИ МВД РТ: РН. </a:t>
            </a:r>
            <a:r>
              <a:rPr lang="ru-RU" sz="1400" dirty="0" err="1" smtClean="0">
                <a:latin typeface="Times New Roman" pitchFamily="18" charset="0"/>
                <a:ea typeface="Times New Roman" pitchFamily="18" charset="0"/>
                <a:cs typeface="Times New Roman" pitchFamily="18" charset="0"/>
              </a:rPr>
              <a:t>Минниханов</a:t>
            </a:r>
            <a:r>
              <a:rPr lang="ru-RU" sz="1400" dirty="0" smtClean="0">
                <a:latin typeface="Times New Roman" pitchFamily="18" charset="0"/>
                <a:ea typeface="Times New Roman" pitchFamily="18" charset="0"/>
                <a:cs typeface="Times New Roman" pitchFamily="18" charset="0"/>
              </a:rPr>
              <a:t>, О.А.Морозов, А.Н.Сахаров и др.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Основными целями изучения правил дорожного движения, и поведения на улице являются: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 снижение дорожно-транспортного травматизма среди детей посредством повышения уровня знаний ими правил дорожного движения;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 развитие психофизиологических качеств ребенка;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 формирование культуры общественного поведения в процессе общения с дорогой. </a:t>
            </a:r>
            <a:endParaRPr lang="ru-RU" sz="1400" dirty="0" smtClean="0">
              <a:latin typeface="Times New Roman" pitchFamily="18" charset="0"/>
              <a:cs typeface="Times New Roman" pitchFamily="18" charset="0"/>
            </a:endParaRPr>
          </a:p>
        </p:txBody>
      </p:sp>
      <p:sp>
        <p:nvSpPr>
          <p:cNvPr id="8" name="Содержимое 2"/>
          <p:cNvSpPr txBox="1">
            <a:spLocks/>
          </p:cNvSpPr>
          <p:nvPr/>
        </p:nvSpPr>
        <p:spPr>
          <a:xfrm>
            <a:off x="904856" y="970726"/>
            <a:ext cx="5572164" cy="857256"/>
          </a:xfrm>
          <a:prstGeom prst="rect">
            <a:avLst/>
          </a:prstGeom>
        </p:spPr>
        <p:txBody>
          <a:bodyPr vert="horz" lIns="103891" tIns="51946" rIns="103891" bIns="51946" rtlCol="0">
            <a:normAutofit fontScale="62500" lnSpcReduction="20000"/>
          </a:bodyPr>
          <a:lstStyle/>
          <a:p>
            <a:pPr marL="389592" indent="-389592" algn="ctr">
              <a:spcBef>
                <a:spcPct val="20000"/>
              </a:spcBef>
              <a:defRPr/>
            </a:pPr>
            <a:r>
              <a:rPr lang="ru-RU" sz="2400" b="1" dirty="0" smtClean="0">
                <a:solidFill>
                  <a:srgbClr val="7030A0"/>
                </a:solidFill>
                <a:latin typeface="Bookman Old Style" pitchFamily="18" charset="0"/>
              </a:rPr>
              <a:t>Описание опыта работы по обучению детей безопасному поведению на дорогах и работы с родителями по профилактике ДДТТ </a:t>
            </a:r>
            <a:endParaRPr lang="ru-RU" sz="2400" b="1" dirty="0">
              <a:solidFill>
                <a:srgbClr val="7030A0"/>
              </a:solidFill>
              <a:latin typeface="Bookman Old Style" pitchFamily="18" charset="0"/>
            </a:endParaRPr>
          </a:p>
        </p:txBody>
      </p:sp>
      <p:pic>
        <p:nvPicPr>
          <p:cNvPr id="2050" name="Picture 2" descr="C:\Documents and Settings\Администратор\Рабочий стол\Новая папка (6)\IMG_4396.jpg"/>
          <p:cNvPicPr>
            <a:picLocks noChangeAspect="1" noChangeArrowheads="1"/>
          </p:cNvPicPr>
          <p:nvPr/>
        </p:nvPicPr>
        <p:blipFill>
          <a:blip r:embed="rId3" cstate="print"/>
          <a:srcRect/>
          <a:stretch>
            <a:fillRect/>
          </a:stretch>
        </p:blipFill>
        <p:spPr bwMode="auto">
          <a:xfrm>
            <a:off x="2905120" y="7614461"/>
            <a:ext cx="3265103" cy="2448687"/>
          </a:xfrm>
          <a:prstGeom prst="round2DiagRect">
            <a:avLst>
              <a:gd name="adj1" fmla="val 8320"/>
              <a:gd name="adj2" fmla="val 0"/>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Администратор\Рабочий стол\Новая папка (7)\862828-17e87127a837c191.jpg"/>
          <p:cNvPicPr>
            <a:picLocks noGrp="1" noChangeAspect="1" noChangeArrowheads="1"/>
          </p:cNvPicPr>
          <p:nvPr>
            <p:ph idx="1"/>
          </p:nvPr>
        </p:nvPicPr>
        <p:blipFill>
          <a:blip r:embed="rId2" cstate="print"/>
          <a:srcRect l="5414" t="1734" r="5787" b="3811"/>
          <a:stretch>
            <a:fillRect/>
          </a:stretch>
        </p:blipFill>
        <p:spPr bwMode="auto">
          <a:xfrm>
            <a:off x="0" y="-1"/>
            <a:ext cx="7524750" cy="10656889"/>
          </a:xfrm>
          <a:prstGeom prst="rect">
            <a:avLst/>
          </a:prstGeom>
          <a:noFill/>
        </p:spPr>
      </p:pic>
      <p:sp>
        <p:nvSpPr>
          <p:cNvPr id="6" name="Прямоугольник 5"/>
          <p:cNvSpPr/>
          <p:nvPr/>
        </p:nvSpPr>
        <p:spPr>
          <a:xfrm>
            <a:off x="904855" y="827850"/>
            <a:ext cx="5715040" cy="7417411"/>
          </a:xfrm>
          <a:prstGeom prst="rect">
            <a:avLst/>
          </a:prstGeom>
        </p:spPr>
        <p:txBody>
          <a:bodyPr wrap="square" lIns="91437" tIns="45718" rIns="91437" bIns="45718">
            <a:spAutoFit/>
          </a:bodyPr>
          <a:lstStyle/>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Среди задач воспитания и обучения детей дошкольного возраста в детском саду, подготовка к процессу обеспечения личной безопасности (самосохранения) в условиях ускоряющегося жизненного ритма на дорогах - одна из важнейших. Это задача в процессе обучения правилам дорожного движения в воспитании дошкольников дифференцируется на ряд частных задач: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 формирование координации движения;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 совершенствование реакций и быстроты мыслительных действий и деятельности в условиях дорожного движения;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 повышение уровня психофизиологических качеств, обеспечивающих безопасность ребенка на улице;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В моей работе на протяжении ряда лет ведется целенаправленная, систематическая работа по профилактике детского дорожно-транспортного травматизма.  В группе созданы оптимальные условия для обучения детей правилам  безопасного поведения на дорогах:</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 уголок для изучения ПДД; дорожка с дорожными разметками, светофором, дорожными знаками.</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 макеты (улица, дорога)</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 макетный стол с дорожными разметками, знаками и маленькими машинами;</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 транспорт функционального различного назначения (грузовые, пожарная машина, скорая помощь);</a:t>
            </a:r>
            <a:endParaRPr lang="ru-RU" sz="1400" dirty="0" smtClean="0">
              <a:latin typeface="Times New Roman" pitchFamily="18" charset="0"/>
              <a:cs typeface="Times New Roman" pitchFamily="18" charset="0"/>
            </a:endParaRPr>
          </a:p>
          <a:p>
            <a:pPr algn="just" defTabSz="914372" eaLnBrk="0" fontAlgn="base" hangingPunct="0">
              <a:spcAft>
                <a:spcPct val="0"/>
              </a:spcAft>
              <a:tabLst>
                <a:tab pos="6391081" algn="l"/>
              </a:tabLst>
            </a:pPr>
            <a:r>
              <a:rPr lang="ru-RU" sz="1400" dirty="0" smtClean="0">
                <a:latin typeface="Times New Roman" pitchFamily="18" charset="0"/>
                <a:ea typeface="Times New Roman" pitchFamily="18" charset="0"/>
                <a:cs typeface="Times New Roman" pitchFamily="18" charset="0"/>
              </a:rPr>
              <a:t>При обучении  детей придерживаюсь принципов систематичности, последовательности, </a:t>
            </a:r>
            <a:r>
              <a:rPr lang="ru-RU" sz="1400" dirty="0" err="1" smtClean="0">
                <a:latin typeface="Times New Roman" pitchFamily="18" charset="0"/>
                <a:ea typeface="Times New Roman" pitchFamily="18" charset="0"/>
                <a:cs typeface="Times New Roman" pitchFamily="18" charset="0"/>
              </a:rPr>
              <a:t>поэтапности</a:t>
            </a:r>
            <a:r>
              <a:rPr lang="ru-RU" sz="1400" dirty="0" smtClean="0">
                <a:latin typeface="Times New Roman" pitchFamily="18" charset="0"/>
                <a:ea typeface="Times New Roman" pitchFamily="18" charset="0"/>
                <a:cs typeface="Times New Roman" pitchFamily="18" charset="0"/>
              </a:rPr>
              <a:t>, учета возрастных и индивидуальных особенностей детей. Работа осуществляется по нескольким направлениям: с детьми, сотрудниками, родителями. Изучение правил дорожного движения проводится, начиная с младшей группы. Занятия по ПДД ведутся систематично, в регламентированной деятельности, один раз в неделю. В нерегламентированной (внеурочной) деятельности используется достаточно разнообразный арсенал форм, методов и средств: викторины  разнообразные виды игровой деятельности, чтение художественной литературы, просмотр  фильмов, развлечений, театрализованная деятельность. </a:t>
            </a:r>
            <a:endParaRPr lang="ru-RU" sz="1400" dirty="0" smtClean="0">
              <a:latin typeface="Times New Roman" pitchFamily="18" charset="0"/>
              <a:cs typeface="Times New Roman" pitchFamily="18" charset="0"/>
            </a:endParaRPr>
          </a:p>
        </p:txBody>
      </p:sp>
      <p:pic>
        <p:nvPicPr>
          <p:cNvPr id="4098" name="Picture 2" descr="C:\Documents and Settings\Администратор\Рабочий стол\ПДД\Изображение 006.jpg"/>
          <p:cNvPicPr>
            <a:picLocks noChangeAspect="1" noChangeArrowheads="1"/>
          </p:cNvPicPr>
          <p:nvPr/>
        </p:nvPicPr>
        <p:blipFill>
          <a:blip r:embed="rId3" cstate="print"/>
          <a:srcRect/>
          <a:stretch>
            <a:fillRect/>
          </a:stretch>
        </p:blipFill>
        <p:spPr bwMode="auto">
          <a:xfrm>
            <a:off x="3690938" y="7953800"/>
            <a:ext cx="2375553" cy="1781563"/>
          </a:xfrm>
          <a:prstGeom prst="round2DiagRect">
            <a:avLst/>
          </a:prstGeom>
          <a:noFill/>
        </p:spPr>
      </p:pic>
      <p:pic>
        <p:nvPicPr>
          <p:cNvPr id="7" name="Picture 5" descr="C:\Documents and Settings\Администратор\Рабочий стол\ПДД\Изображение 024.jpg"/>
          <p:cNvPicPr>
            <a:picLocks noChangeAspect="1" noChangeArrowheads="1"/>
          </p:cNvPicPr>
          <p:nvPr/>
        </p:nvPicPr>
        <p:blipFill>
          <a:blip r:embed="rId4" cstate="print"/>
          <a:srcRect/>
          <a:stretch>
            <a:fillRect/>
          </a:stretch>
        </p:blipFill>
        <p:spPr bwMode="auto">
          <a:xfrm>
            <a:off x="1190607" y="8257403"/>
            <a:ext cx="2193876" cy="1645313"/>
          </a:xfrm>
          <a:prstGeom prst="round2Diag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Администратор\Рабочий стол\Новая папка (7)\862828-17e87127a837c191.jpg"/>
          <p:cNvPicPr>
            <a:picLocks noGrp="1" noChangeAspect="1" noChangeArrowheads="1"/>
          </p:cNvPicPr>
          <p:nvPr>
            <p:ph idx="1"/>
          </p:nvPr>
        </p:nvPicPr>
        <p:blipFill>
          <a:blip r:embed="rId2" cstate="print"/>
          <a:srcRect l="5414" t="1734" r="5787" b="3811"/>
          <a:stretch>
            <a:fillRect/>
          </a:stretch>
        </p:blipFill>
        <p:spPr bwMode="auto">
          <a:xfrm>
            <a:off x="0" y="-1"/>
            <a:ext cx="7524750" cy="10656889"/>
          </a:xfrm>
          <a:prstGeom prst="rect">
            <a:avLst/>
          </a:prstGeom>
          <a:noFill/>
        </p:spPr>
      </p:pic>
      <p:sp>
        <p:nvSpPr>
          <p:cNvPr id="7" name="Прямоугольник 6"/>
          <p:cNvSpPr/>
          <p:nvPr/>
        </p:nvSpPr>
        <p:spPr>
          <a:xfrm>
            <a:off x="833417" y="899288"/>
            <a:ext cx="5786478" cy="6986524"/>
          </a:xfrm>
          <a:prstGeom prst="rect">
            <a:avLst/>
          </a:prstGeom>
        </p:spPr>
        <p:txBody>
          <a:bodyPr wrap="square" lIns="91437" tIns="45718" rIns="91437" bIns="45718">
            <a:spAutoFit/>
          </a:bodyPr>
          <a:lstStyle/>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Руководствуясь программой «Обучения детей дошкольного возраста правилам безопасного поведения на дорогах» (Региональный стандарт), провожу занятия, целевые прогулки, экскурсии, где знакомлю детей с правилами безопасного поведения на улице и упражняю их в выполнении этих правил. Учебный материал преподношу в наглядно - действенной форме с опорой на непосредственное действие с предметами при отражении реальной ситуации.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Знания, умения и навыки, приобретенные детьми, уточняются, дополняются, совершенствуются на комплексных занятиях по развитию речи, формированию элементарных математических представлений, изобразительной деятельности, конструированию, физической культуре, музыке.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1. Нами созданы такие дидактические игры: «По дороге в детский сад» «Специальные машины», «Будь внимательным», «Транспорт», «Дорожные знаки», «На чем ездят люди», «Азбука дорожного движения», «Автомобиль и воробушки», «Гаражи», «Почини автомобиль», «Найди два одинаковых автомобиля», «Дорисуй автобус», «Автомастерская», «Четвертый лишний», «Светофор», «Смышленый пешеход». Эти игры используются на занятиях по изо - деятельности, на занятиях по развитию речи.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2. Музыкальный руководитель Н.П. Павлова в своей работе с нами широко использует </a:t>
            </a:r>
            <a:r>
              <a:rPr lang="ru-RU" sz="1400" dirty="0" err="1" smtClean="0">
                <a:latin typeface="Times New Roman" pitchFamily="18" charset="0"/>
                <a:ea typeface="Times New Roman" pitchFamily="18" charset="0"/>
                <a:cs typeface="Times New Roman" pitchFamily="18" charset="0"/>
              </a:rPr>
              <a:t>распевки</a:t>
            </a:r>
            <a:r>
              <a:rPr lang="ru-RU" sz="1400" dirty="0" smtClean="0">
                <a:latin typeface="Times New Roman" pitchFamily="18" charset="0"/>
                <a:ea typeface="Times New Roman" pitchFamily="18" charset="0"/>
                <a:cs typeface="Times New Roman" pitchFamily="18" charset="0"/>
              </a:rPr>
              <a:t>, частушки, стихи по правилам дорожного движения.</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3. Такая связь со всеми разделами программы воспитания и обучения  в детском саду дает положительный результат.</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4. В соответствии с рекомендациями  Министерство Образования и Науки РТ и УГИ БДД МВД РТ дважды в год проводится диагностика с целью совершенствования работы с детьми.</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5. </a:t>
            </a:r>
            <a:r>
              <a:rPr lang="ru-RU" sz="1400" dirty="0" smtClean="0">
                <a:latin typeface="Times New Roman" pitchFamily="18" charset="0"/>
                <a:cs typeface="Times New Roman" pitchFamily="18" charset="0"/>
              </a:rPr>
              <a:t>Диагностика    уровня    усвоения   учебного   материала   и  овладения умениями    и   навыками детей выпускной группы 2010 года </a:t>
            </a:r>
          </a:p>
          <a:p>
            <a:pPr algn="just" defTabSz="914372" eaLnBrk="0" fontAlgn="base" hangingPunct="0">
              <a:spcBef>
                <a:spcPct val="0"/>
              </a:spcBef>
              <a:spcAft>
                <a:spcPct val="0"/>
              </a:spcAft>
              <a:tabLst>
                <a:tab pos="6391081" algn="l"/>
              </a:tabLst>
            </a:pPr>
            <a:r>
              <a:rPr lang="ru-RU" sz="1400" dirty="0" smtClean="0">
                <a:latin typeface="Times New Roman" pitchFamily="18" charset="0"/>
                <a:ea typeface="Times New Roman" pitchFamily="18" charset="0"/>
                <a:cs typeface="Times New Roman" pitchFamily="18" charset="0"/>
              </a:rPr>
              <a:t>показал: с высоким уровнем составило -55%,  со средним уровнем -45%.</a:t>
            </a:r>
            <a:endParaRPr lang="ru-RU" sz="1400" dirty="0" smtClean="0">
              <a:latin typeface="Times New Roman" pitchFamily="18" charset="0"/>
              <a:cs typeface="Times New Roman" pitchFamily="18" charset="0"/>
            </a:endParaRPr>
          </a:p>
        </p:txBody>
      </p:sp>
      <p:pic>
        <p:nvPicPr>
          <p:cNvPr id="3076" name="Picture 4" descr="C:\Documents and Settings\Администратор\Рабочий стол\ПДД\Изображение 018.jpg"/>
          <p:cNvPicPr>
            <a:picLocks noChangeAspect="1" noChangeArrowheads="1"/>
          </p:cNvPicPr>
          <p:nvPr/>
        </p:nvPicPr>
        <p:blipFill>
          <a:blip r:embed="rId3" cstate="print"/>
          <a:srcRect/>
          <a:stretch>
            <a:fillRect/>
          </a:stretch>
        </p:blipFill>
        <p:spPr bwMode="auto">
          <a:xfrm>
            <a:off x="4048127" y="7828774"/>
            <a:ext cx="2476659" cy="1857388"/>
          </a:xfrm>
          <a:prstGeom prst="round2DiagRect">
            <a:avLst/>
          </a:prstGeom>
          <a:noFill/>
        </p:spPr>
      </p:pic>
      <p:pic>
        <p:nvPicPr>
          <p:cNvPr id="6" name="Picture 2" descr="C:\Documents and Settings\Администратор\Рабочий стол\ПДД\Изображение 033.jpg"/>
          <p:cNvPicPr>
            <a:picLocks noChangeAspect="1" noChangeArrowheads="1"/>
          </p:cNvPicPr>
          <p:nvPr/>
        </p:nvPicPr>
        <p:blipFill>
          <a:blip r:embed="rId4" cstate="print"/>
          <a:srcRect/>
          <a:stretch>
            <a:fillRect/>
          </a:stretch>
        </p:blipFill>
        <p:spPr bwMode="auto">
          <a:xfrm>
            <a:off x="1119169" y="7828774"/>
            <a:ext cx="2500330" cy="1875140"/>
          </a:xfrm>
          <a:prstGeom prst="round2Diag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4568" t="1734" r="5809" b="3811"/>
          <a:stretch>
            <a:fillRect/>
          </a:stretch>
        </p:blipFill>
        <p:spPr bwMode="auto">
          <a:xfrm>
            <a:off x="0" y="1"/>
            <a:ext cx="7524750" cy="10717068"/>
          </a:xfrm>
          <a:prstGeom prst="rect">
            <a:avLst/>
          </a:prstGeom>
          <a:noFill/>
        </p:spPr>
      </p:pic>
      <p:sp>
        <p:nvSpPr>
          <p:cNvPr id="5124" name="Rectangle 4"/>
          <p:cNvSpPr>
            <a:spLocks noChangeArrowheads="1"/>
          </p:cNvSpPr>
          <p:nvPr/>
        </p:nvSpPr>
        <p:spPr bwMode="auto">
          <a:xfrm>
            <a:off x="0" y="28547"/>
            <a:ext cx="184725" cy="400105"/>
          </a:xfrm>
          <a:prstGeom prst="rect">
            <a:avLst/>
          </a:prstGeom>
          <a:noFill/>
          <a:ln w="9525">
            <a:noFill/>
            <a:miter lim="800000"/>
            <a:headEnd/>
            <a:tailEnd/>
          </a:ln>
          <a:effectLst/>
        </p:spPr>
        <p:txBody>
          <a:bodyPr vert="horz" wrap="none" lIns="91437" tIns="45718" rIns="91437" bIns="45718" numCol="1" anchor="ctr" anchorCtr="0" compatLnSpc="1">
            <a:prstTxWarp prst="textNoShape">
              <a:avLst/>
            </a:prstTxWarp>
            <a:spAutoFit/>
          </a:bodyPr>
          <a:lstStyle/>
          <a:p>
            <a:endParaRPr lang="ru-RU"/>
          </a:p>
        </p:txBody>
      </p:sp>
      <p:sp>
        <p:nvSpPr>
          <p:cNvPr id="5125" name="Rectangle 5"/>
          <p:cNvSpPr>
            <a:spLocks noChangeArrowheads="1"/>
          </p:cNvSpPr>
          <p:nvPr/>
        </p:nvSpPr>
        <p:spPr bwMode="auto">
          <a:xfrm>
            <a:off x="1047731" y="1899422"/>
            <a:ext cx="5715040" cy="1661989"/>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defTabSz="914372" fontAlgn="base">
              <a:spcBef>
                <a:spcPct val="0"/>
              </a:spcBef>
              <a:spcAft>
                <a:spcPct val="0"/>
              </a:spcAft>
              <a:tabLst>
                <a:tab pos="249230" algn="l"/>
                <a:tab pos="1266787" algn="l"/>
              </a:tabLst>
            </a:pPr>
            <a:r>
              <a:rPr lang="ru-RU" sz="1400" b="1" u="sng" dirty="0" smtClean="0">
                <a:latin typeface="Times New Roman" pitchFamily="18" charset="0"/>
                <a:ea typeface="Times New Roman" pitchFamily="18" charset="0"/>
                <a:cs typeface="Times New Roman" pitchFamily="18" charset="0"/>
              </a:rPr>
              <a:t>1 УРОВЕНЬ (НИЗКИЙ)</a:t>
            </a:r>
            <a:endParaRPr lang="ru-RU" sz="700" dirty="0" smtClean="0">
              <a:latin typeface="Arial" pitchFamily="34" charset="0"/>
            </a:endParaRPr>
          </a:p>
          <a:p>
            <a:pPr defTabSz="914372" eaLnBrk="0" fontAlgn="base" hangingPunct="0">
              <a:spcBef>
                <a:spcPct val="0"/>
              </a:spcBef>
              <a:spcAft>
                <a:spcPct val="0"/>
              </a:spcAft>
              <a:tabLst>
                <a:tab pos="249230" algn="l"/>
                <a:tab pos="1266787" algn="l"/>
              </a:tabLst>
            </a:pPr>
            <a:r>
              <a:rPr lang="ru-RU" sz="1400" dirty="0" smtClean="0">
                <a:latin typeface="Times New Roman" pitchFamily="18" charset="0"/>
                <a:ea typeface="Times New Roman" pitchFamily="18" charset="0"/>
                <a:cs typeface="Times New Roman" pitchFamily="18" charset="0"/>
              </a:rPr>
              <a:t>а) способен воспроизвести изученные термины и понятия, но не может объяснить их сути и установить логическую связь между ними; </a:t>
            </a:r>
            <a:endParaRPr lang="ru-RU" sz="700" dirty="0" smtClean="0">
              <a:latin typeface="Arial" pitchFamily="34" charset="0"/>
            </a:endParaRPr>
          </a:p>
          <a:p>
            <a:pPr defTabSz="914372" eaLnBrk="0" fontAlgn="base" hangingPunct="0">
              <a:spcBef>
                <a:spcPct val="0"/>
              </a:spcBef>
              <a:spcAft>
                <a:spcPct val="0"/>
              </a:spcAft>
              <a:tabLst>
                <a:tab pos="249230" algn="l"/>
                <a:tab pos="1266787" algn="l"/>
              </a:tabLst>
            </a:pPr>
            <a:r>
              <a:rPr lang="ru-RU" sz="1400" dirty="0" smtClean="0">
                <a:latin typeface="Times New Roman" pitchFamily="18" charset="0"/>
                <a:ea typeface="Times New Roman" pitchFamily="18" charset="0"/>
                <a:cs typeface="Times New Roman" pitchFamily="18" charset="0"/>
              </a:rPr>
              <a:t>б) не может выполнить практическое задание без помощи воспита­теля; </a:t>
            </a:r>
            <a:endParaRPr lang="ru-RU" sz="700" dirty="0" smtClean="0">
              <a:latin typeface="Arial" pitchFamily="34" charset="0"/>
            </a:endParaRPr>
          </a:p>
          <a:p>
            <a:pPr defTabSz="914372" eaLnBrk="0" fontAlgn="base" hangingPunct="0">
              <a:spcBef>
                <a:spcPct val="0"/>
              </a:spcBef>
              <a:spcAft>
                <a:spcPct val="0"/>
              </a:spcAft>
              <a:tabLst>
                <a:tab pos="249230" algn="l"/>
                <a:tab pos="1266787" algn="l"/>
              </a:tabLst>
            </a:pPr>
            <a:r>
              <a:rPr lang="ru-RU" sz="1400" dirty="0" smtClean="0">
                <a:latin typeface="Times New Roman" pitchFamily="18" charset="0"/>
                <a:ea typeface="Times New Roman" pitchFamily="18" charset="0"/>
                <a:cs typeface="Times New Roman" pitchFamily="18" charset="0"/>
              </a:rPr>
              <a:t>в) не способен объективно оценить дорожную ситуацию, правильно сориентироваться в ней. </a:t>
            </a:r>
            <a:endParaRPr lang="ru-RU" sz="700" dirty="0" smtClean="0">
              <a:latin typeface="Arial" pitchFamily="34" charset="0"/>
            </a:endParaRPr>
          </a:p>
          <a:p>
            <a:pPr defTabSz="914372" eaLnBrk="0" fontAlgn="base" hangingPunct="0">
              <a:spcBef>
                <a:spcPct val="0"/>
              </a:spcBef>
              <a:spcAft>
                <a:spcPct val="0"/>
              </a:spcAft>
              <a:tabLst>
                <a:tab pos="249230" algn="l"/>
                <a:tab pos="1266787" algn="l"/>
              </a:tabLst>
            </a:pPr>
            <a:endParaRPr lang="ru-RU" sz="1800" dirty="0" smtClean="0">
              <a:latin typeface="Arial" pitchFamily="34" charset="0"/>
            </a:endParaRPr>
          </a:p>
        </p:txBody>
      </p:sp>
      <p:sp>
        <p:nvSpPr>
          <p:cNvPr id="5126" name="Rectangle 6"/>
          <p:cNvSpPr>
            <a:spLocks noChangeArrowheads="1"/>
          </p:cNvSpPr>
          <p:nvPr/>
        </p:nvSpPr>
        <p:spPr bwMode="auto">
          <a:xfrm>
            <a:off x="1047732" y="3255616"/>
            <a:ext cx="5500726" cy="2677652"/>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just" defTabSz="914372" fontAlgn="base">
              <a:spcBef>
                <a:spcPct val="0"/>
              </a:spcBef>
              <a:spcAft>
                <a:spcPct val="0"/>
              </a:spcAft>
            </a:pPr>
            <a:r>
              <a:rPr lang="ru-RU" sz="1400" b="1" u="sng" dirty="0" smtClean="0">
                <a:latin typeface="Times New Roman" pitchFamily="18" charset="0"/>
                <a:ea typeface="Times New Roman" pitchFamily="18" charset="0"/>
                <a:cs typeface="Times New Roman" pitchFamily="18" charset="0"/>
              </a:rPr>
              <a:t>2 УРОВЕНЬ (СРЕДНИЙ)</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Times New Roman" pitchFamily="18" charset="0"/>
                <a:cs typeface="Times New Roman" pitchFamily="18" charset="0"/>
              </a:rPr>
              <a:t>а) способен воспроизвести изученные термины и понятия, может объяснить их суть и логическую связь;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Times New Roman" pitchFamily="18" charset="0"/>
                <a:cs typeface="Times New Roman" pitchFamily="18" charset="0"/>
              </a:rPr>
              <a:t>б) затрудняется в самостоятельном выполнении практического за­дания;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Times New Roman" pitchFamily="18" charset="0"/>
                <a:cs typeface="Times New Roman" pitchFamily="18" charset="0"/>
              </a:rPr>
              <a:t>в) не способен объективно оценить дорожную ситуацию, правиль­но сориентироваться в ней. </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Times New Roman" pitchFamily="18" charset="0"/>
                <a:cs typeface="Times New Roman" pitchFamily="18" charset="0"/>
              </a:rPr>
              <a:t>3 УРОВЕНЬ (ВЫСОКИЙ)</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Times New Roman" pitchFamily="18" charset="0"/>
                <a:cs typeface="Times New Roman" pitchFamily="18" charset="0"/>
              </a:rPr>
              <a:t>а) Способен воспроизвести изученные термины' и понятия, объяс­нить их суть и установить логическую взаимосвязь между ними;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Times New Roman" pitchFamily="18" charset="0"/>
                <a:cs typeface="Times New Roman" pitchFamily="18" charset="0"/>
              </a:rPr>
              <a:t>б) Самостоятельно выполняет практическое задание; </a:t>
            </a:r>
            <a:endParaRPr lang="ru-RU" sz="1800" dirty="0" smtClean="0">
              <a:latin typeface="Arial" pitchFamily="34" charset="0"/>
            </a:endParaRPr>
          </a:p>
        </p:txBody>
      </p:sp>
      <p:sp>
        <p:nvSpPr>
          <p:cNvPr id="5127" name="Rectangle 7"/>
          <p:cNvSpPr>
            <a:spLocks noChangeArrowheads="1"/>
          </p:cNvSpPr>
          <p:nvPr/>
        </p:nvSpPr>
        <p:spPr bwMode="auto">
          <a:xfrm>
            <a:off x="1047733" y="5828510"/>
            <a:ext cx="5191135" cy="523220"/>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just" defTabSz="914372" fontAlgn="base">
              <a:spcBef>
                <a:spcPct val="0"/>
              </a:spcBef>
              <a:spcAft>
                <a:spcPct val="0"/>
              </a:spcAft>
            </a:pPr>
            <a:r>
              <a:rPr lang="ru-RU" sz="1400" dirty="0" smtClean="0">
                <a:latin typeface="Times New Roman" pitchFamily="18" charset="0"/>
                <a:ea typeface="Times New Roman" pitchFamily="18" charset="0"/>
                <a:cs typeface="Times New Roman" pitchFamily="18" charset="0"/>
              </a:rPr>
              <a:t>в) Объективно оценивает дорожную ситуацию, адекватно ориенти­роваться в ней.</a:t>
            </a:r>
            <a:endParaRPr lang="ru-RU" sz="1800" dirty="0" smtClean="0">
              <a:latin typeface="Arial" pitchFamily="34" charset="0"/>
            </a:endParaRPr>
          </a:p>
        </p:txBody>
      </p:sp>
      <p:sp>
        <p:nvSpPr>
          <p:cNvPr id="14" name="Содержимое 2"/>
          <p:cNvSpPr txBox="1">
            <a:spLocks/>
          </p:cNvSpPr>
          <p:nvPr/>
        </p:nvSpPr>
        <p:spPr>
          <a:xfrm>
            <a:off x="904856" y="970726"/>
            <a:ext cx="5572164" cy="857256"/>
          </a:xfrm>
          <a:prstGeom prst="rect">
            <a:avLst/>
          </a:prstGeom>
        </p:spPr>
        <p:txBody>
          <a:bodyPr vert="horz" lIns="103891" tIns="51946" rIns="103891" bIns="51946" rtlCol="0">
            <a:normAutofit/>
          </a:bodyPr>
          <a:lstStyle/>
          <a:p>
            <a:pPr algn="ctr"/>
            <a:r>
              <a:rPr lang="ru-RU" sz="1600" b="1" dirty="0" smtClean="0">
                <a:solidFill>
                  <a:srgbClr val="7030A0"/>
                </a:solidFill>
                <a:latin typeface="Bookman Old Style" pitchFamily="18" charset="0"/>
              </a:rPr>
              <a:t>ДИАГНОСТИКА  УРОВНЯ УСВОЕНИЯ   УЧЕБНОГО МАТЕРИАЛА  И  ОВЛАДЕНИЯ УМЕНИЯМИ   И   НАВЫКАМИ</a:t>
            </a:r>
            <a:endParaRPr lang="ru-RU" sz="1600" dirty="0">
              <a:solidFill>
                <a:srgbClr val="7030A0"/>
              </a:solidFill>
              <a:latin typeface="Bookman Old Style" pitchFamily="18" charset="0"/>
            </a:endParaRPr>
          </a:p>
        </p:txBody>
      </p:sp>
      <p:pic>
        <p:nvPicPr>
          <p:cNvPr id="1026" name="Picture 2" descr="C:\Documents and Settings\Администратор\Рабочий стол\Новая папка (6)\IMG_3799.jpg"/>
          <p:cNvPicPr>
            <a:picLocks noChangeAspect="1" noChangeArrowheads="1"/>
          </p:cNvPicPr>
          <p:nvPr/>
        </p:nvPicPr>
        <p:blipFill>
          <a:blip r:embed="rId3" cstate="print">
            <a:lum bright="10000"/>
          </a:blip>
          <a:srcRect/>
          <a:stretch>
            <a:fillRect/>
          </a:stretch>
        </p:blipFill>
        <p:spPr bwMode="auto">
          <a:xfrm>
            <a:off x="1547797" y="6400014"/>
            <a:ext cx="4503432" cy="3377382"/>
          </a:xfrm>
          <a:prstGeom prst="round2Diag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0"/>
            <a:ext cx="7524750" cy="10717068"/>
          </a:xfrm>
          <a:prstGeom prst="rect">
            <a:avLst/>
          </a:prstGeom>
          <a:noFill/>
        </p:spPr>
      </p:pic>
      <p:sp>
        <p:nvSpPr>
          <p:cNvPr id="3075" name="Rectangle 3"/>
          <p:cNvSpPr>
            <a:spLocks noChangeArrowheads="1"/>
          </p:cNvSpPr>
          <p:nvPr/>
        </p:nvSpPr>
        <p:spPr bwMode="auto">
          <a:xfrm>
            <a:off x="1119169" y="899291"/>
            <a:ext cx="5143536" cy="3170095"/>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ctr" defTabSz="914372" fontAlgn="base">
              <a:spcBef>
                <a:spcPct val="0"/>
              </a:spcBef>
              <a:spcAft>
                <a:spcPct val="0"/>
              </a:spcAft>
            </a:pPr>
            <a:r>
              <a:rPr lang="ru-RU" sz="1400" b="1" u="sng" dirty="0" err="1" smtClean="0">
                <a:latin typeface="Times New Roman" pitchFamily="18" charset="0"/>
                <a:ea typeface="Times New Roman" pitchFamily="18" charset="0"/>
                <a:cs typeface="Times New Roman" pitchFamily="18" charset="0"/>
              </a:rPr>
              <a:t>Опросник</a:t>
            </a:r>
            <a:r>
              <a:rPr lang="ru-RU" sz="1400" b="1" u="sng" dirty="0" smtClean="0">
                <a:latin typeface="Times New Roman" pitchFamily="18" charset="0"/>
                <a:ea typeface="Times New Roman" pitchFamily="18" charset="0"/>
                <a:cs typeface="Times New Roman" pitchFamily="18" charset="0"/>
              </a:rPr>
              <a:t> (пример)</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Times New Roman" pitchFamily="18" charset="0"/>
                <a:cs typeface="Times New Roman" pitchFamily="18" charset="0"/>
              </a:rPr>
              <a:t>для выявления уровня овладения теоретическими знаниями</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Times New Roman" pitchFamily="18" charset="0"/>
                <a:cs typeface="Times New Roman" pitchFamily="18" charset="0"/>
              </a:rPr>
              <a:t>1. Перечислите знакомые Вам предметы, изображенные на рисунке относящиеся к дорожному движению.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Times New Roman" pitchFamily="18" charset="0"/>
                <a:cs typeface="Times New Roman" pitchFamily="18" charset="0"/>
              </a:rPr>
              <a:t>2. Что означает красный (желтый, зеленый) цвет в дорожном движении и где он используется?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Times New Roman" pitchFamily="18" charset="0"/>
                <a:cs typeface="Times New Roman" pitchFamily="18" charset="0"/>
              </a:rPr>
              <a:t>3. Назовите виды транспортных средств.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Times New Roman" pitchFamily="18" charset="0"/>
                <a:cs typeface="Times New Roman" pitchFamily="18" charset="0"/>
              </a:rPr>
              <a:t>4. Назовите правила безопасного \выхода из трамвая (автобуса, троллейбуса).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Times New Roman" pitchFamily="18" charset="0"/>
                <a:cs typeface="Times New Roman" pitchFamily="18" charset="0"/>
              </a:rPr>
              <a:t>5. Посмотрите на рисунок и скажите, какие машины стоят справа от инспектора (слева, сзади, спереди ...)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6. В какой последовательности на рисунке расположены транспортные средства?</a:t>
            </a:r>
            <a:endParaRPr lang="ru-RU" sz="700" dirty="0" smtClean="0">
              <a:latin typeface="Arial" pitchFamily="34" charset="0"/>
            </a:endParaRPr>
          </a:p>
          <a:p>
            <a:pPr algn="just" defTabSz="914372" eaLnBrk="0" fontAlgn="base" hangingPunct="0">
              <a:spcBef>
                <a:spcPct val="0"/>
              </a:spcBef>
              <a:spcAft>
                <a:spcPct val="0"/>
              </a:spcAft>
            </a:pPr>
            <a:endParaRPr lang="ru-RU" sz="1800" dirty="0" smtClean="0">
              <a:latin typeface="Arial" pitchFamily="34" charset="0"/>
            </a:endParaRPr>
          </a:p>
        </p:txBody>
      </p:sp>
      <p:sp>
        <p:nvSpPr>
          <p:cNvPr id="3076" name="Rectangle 4"/>
          <p:cNvSpPr>
            <a:spLocks noChangeArrowheads="1"/>
          </p:cNvSpPr>
          <p:nvPr/>
        </p:nvSpPr>
        <p:spPr bwMode="auto">
          <a:xfrm>
            <a:off x="1190607" y="3756810"/>
            <a:ext cx="2428892" cy="523216"/>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defTabSz="914372" fontAlgn="base">
              <a:spcBef>
                <a:spcPct val="0"/>
              </a:spcBef>
              <a:spcAft>
                <a:spcPct val="0"/>
              </a:spcAft>
              <a:tabLst>
                <a:tab pos="46037" algn="ctr"/>
                <a:tab pos="304790" algn="l"/>
              </a:tabLst>
            </a:pPr>
            <a:r>
              <a:rPr lang="ru-RU" sz="1400" b="1" dirty="0" smtClean="0">
                <a:latin typeface="Times New Roman" pitchFamily="18" charset="0"/>
                <a:ea typeface="Times New Roman" pitchFamily="18" charset="0"/>
                <a:cs typeface="Times New Roman" pitchFamily="18" charset="0"/>
              </a:rPr>
              <a:t>Карта-задание </a:t>
            </a:r>
            <a:r>
              <a:rPr lang="ru-RU" sz="1400" dirty="0" smtClean="0">
                <a:latin typeface="Times New Roman" pitchFamily="18" charset="0"/>
                <a:ea typeface="Times New Roman" pitchFamily="18" charset="0"/>
                <a:cs typeface="Times New Roman" pitchFamily="18" charset="0"/>
              </a:rPr>
              <a:t>(пример)</a:t>
            </a:r>
            <a:endParaRPr lang="ru-RU" sz="700" dirty="0" smtClean="0">
              <a:latin typeface="Arial" pitchFamily="34" charset="0"/>
            </a:endParaRPr>
          </a:p>
          <a:p>
            <a:pPr defTabSz="914372" eaLnBrk="0" fontAlgn="base" hangingPunct="0">
              <a:spcBef>
                <a:spcPct val="0"/>
              </a:spcBef>
              <a:spcAft>
                <a:spcPct val="0"/>
              </a:spcAft>
              <a:tabLst>
                <a:tab pos="46037" algn="ctr"/>
                <a:tab pos="304790" algn="l"/>
              </a:tabLst>
            </a:pPr>
            <a:r>
              <a:rPr lang="ru-RU" sz="1400" b="1" u="sng" dirty="0" smtClean="0">
                <a:latin typeface="Times New Roman" pitchFamily="18" charset="0"/>
                <a:ea typeface="Times New Roman" pitchFamily="18" charset="0"/>
                <a:cs typeface="Times New Roman" pitchFamily="18" charset="0"/>
              </a:rPr>
              <a:t>ЗАДАНИЕ 1.</a:t>
            </a:r>
            <a:endParaRPr lang="ru-RU" sz="1800" dirty="0" smtClean="0">
              <a:latin typeface="Arial" pitchFamily="34" charset="0"/>
            </a:endParaRPr>
          </a:p>
        </p:txBody>
      </p:sp>
      <p:sp>
        <p:nvSpPr>
          <p:cNvPr id="3077" name="Rectangle 5"/>
          <p:cNvSpPr>
            <a:spLocks noChangeArrowheads="1"/>
          </p:cNvSpPr>
          <p:nvPr/>
        </p:nvSpPr>
        <p:spPr bwMode="auto">
          <a:xfrm>
            <a:off x="1190607" y="4256878"/>
            <a:ext cx="5214974" cy="2462208"/>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defTabSz="914372" eaLnBrk="0" fontAlgn="base" hangingPunct="0">
              <a:spcBef>
                <a:spcPct val="0"/>
              </a:spcBef>
              <a:spcAft>
                <a:spcPct val="0"/>
              </a:spcAft>
              <a:tabLst>
                <a:tab pos="46037" algn="ctr"/>
                <a:tab pos="304790" algn="l"/>
              </a:tabLst>
            </a:pPr>
            <a:r>
              <a:rPr lang="ru-RU" sz="1400" dirty="0" smtClean="0">
                <a:latin typeface="Times New Roman" pitchFamily="18" charset="0"/>
                <a:ea typeface="Times New Roman" pitchFamily="18" charset="0"/>
                <a:cs typeface="Times New Roman" pitchFamily="18" charset="0"/>
              </a:rPr>
              <a:t>Расскажите о том, как Вы себя будете вести в случае, если ... (далее предлагается стандартная или нестандартная, с повышенной сложностью решения, ситуация). </a:t>
            </a:r>
            <a:endParaRPr lang="ru-RU" sz="700" dirty="0" smtClean="0">
              <a:latin typeface="Arial" pitchFamily="34" charset="0"/>
            </a:endParaRPr>
          </a:p>
          <a:p>
            <a:pPr defTabSz="914372" eaLnBrk="0" fontAlgn="base" hangingPunct="0">
              <a:spcBef>
                <a:spcPct val="0"/>
              </a:spcBef>
              <a:spcAft>
                <a:spcPct val="0"/>
              </a:spcAft>
              <a:tabLst>
                <a:tab pos="46037" algn="ctr"/>
                <a:tab pos="304790" algn="l"/>
              </a:tabLst>
            </a:pPr>
            <a:r>
              <a:rPr lang="ru-RU" sz="1400" b="1" u="sng" dirty="0" smtClean="0">
                <a:latin typeface="Times New Roman" pitchFamily="18" charset="0"/>
                <a:ea typeface="Times New Roman" pitchFamily="18" charset="0"/>
                <a:cs typeface="Times New Roman" pitchFamily="18" charset="0"/>
              </a:rPr>
              <a:t>ЗАДАНИЕ 2.</a:t>
            </a:r>
            <a:endParaRPr lang="ru-RU" sz="700" dirty="0" smtClean="0">
              <a:latin typeface="Arial" pitchFamily="34" charset="0"/>
            </a:endParaRPr>
          </a:p>
          <a:p>
            <a:pPr algn="just" defTabSz="914372" fontAlgn="base">
              <a:spcBef>
                <a:spcPct val="0"/>
              </a:spcBef>
              <a:spcAft>
                <a:spcPct val="0"/>
              </a:spcAft>
            </a:pPr>
            <a:r>
              <a:rPr lang="ru-RU" sz="1400" dirty="0" smtClean="0">
                <a:latin typeface="Times New Roman" pitchFamily="18" charset="0"/>
                <a:ea typeface="Times New Roman" pitchFamily="18" charset="0"/>
                <a:cs typeface="Times New Roman" pitchFamily="18" charset="0"/>
              </a:rPr>
              <a:t>Нарисуйте кружки (красный, зеленый, желтый) в следующем порядке: желтый над зеленым; красный перед зеленым, желтый под красным. Как располагаются цвета светофора? </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ЗАДАНИЕ 3.</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Зачитывается отрывок из художественного произведения (стих, сказка и т. п.) описывающий поведение литературного героя на улице (дороге), и предлагается детям оценить поступок героя.</a:t>
            </a:r>
            <a:endParaRPr lang="ru-RU" sz="1800" dirty="0" smtClean="0">
              <a:latin typeface="Arial" pitchFamily="34" charset="0"/>
            </a:endParaRPr>
          </a:p>
        </p:txBody>
      </p:sp>
      <p:sp>
        <p:nvSpPr>
          <p:cNvPr id="3082" name="Rectangle 10"/>
          <p:cNvSpPr>
            <a:spLocks noChangeArrowheads="1"/>
          </p:cNvSpPr>
          <p:nvPr/>
        </p:nvSpPr>
        <p:spPr bwMode="auto">
          <a:xfrm>
            <a:off x="1262045" y="6685769"/>
            <a:ext cx="2857520" cy="3108539"/>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just" defTabSz="914372" fontAlgn="base">
              <a:spcBef>
                <a:spcPct val="0"/>
              </a:spcBef>
              <a:spcAft>
                <a:spcPct val="0"/>
              </a:spcAft>
            </a:pPr>
            <a:r>
              <a:rPr lang="ru-RU" sz="1400" i="1" dirty="0" smtClean="0">
                <a:latin typeface="Times New Roman" pitchFamily="18" charset="0"/>
                <a:ea typeface="Times New Roman" pitchFamily="18" charset="0"/>
                <a:cs typeface="Times New Roman" pitchFamily="18" charset="0"/>
              </a:rPr>
              <a:t>Воспитатель описывает ситуацию: «По широкой улице движется грузовой автомобиль (дети устанавливают макет автомобиля в нужное  место): в то же время по узкой дороге едет велосипедист, а на пере­крестке стоит легковая машина, за ней (сзади) - автобус, справа (слева) на перекрестке стоит мотоцикл. Сделайте так, чтобы легковая машина и автобус могли двигаться прямо через перекресток. </a:t>
            </a:r>
            <a:endParaRPr lang="ru-RU" sz="1800" dirty="0" smtClean="0">
              <a:latin typeface="Arial" pitchFamily="34" charset="0"/>
            </a:endParaRPr>
          </a:p>
        </p:txBody>
      </p:sp>
      <p:sp>
        <p:nvSpPr>
          <p:cNvPr id="3083" name="Rectangle 11"/>
          <p:cNvSpPr>
            <a:spLocks noChangeArrowheads="1"/>
          </p:cNvSpPr>
          <p:nvPr/>
        </p:nvSpPr>
        <p:spPr bwMode="auto">
          <a:xfrm>
            <a:off x="0" y="272537"/>
            <a:ext cx="184725" cy="369328"/>
          </a:xfrm>
          <a:prstGeom prst="rect">
            <a:avLst/>
          </a:prstGeom>
          <a:noFill/>
          <a:ln w="9525">
            <a:noFill/>
            <a:miter lim="800000"/>
            <a:headEnd/>
            <a:tailEnd/>
          </a:ln>
          <a:effectLst/>
        </p:spPr>
        <p:txBody>
          <a:bodyPr vert="horz" wrap="none" lIns="91437" tIns="45718" rIns="91437" bIns="45718" numCol="1" anchor="ctr" anchorCtr="0" compatLnSpc="1">
            <a:prstTxWarp prst="textNoShape">
              <a:avLst/>
            </a:prstTxWarp>
            <a:spAutoFit/>
          </a:bodyPr>
          <a:lstStyle/>
          <a:p>
            <a:pPr defTabSz="914372" fontAlgn="base">
              <a:spcBef>
                <a:spcPct val="0"/>
              </a:spcBef>
              <a:spcAft>
                <a:spcPct val="0"/>
              </a:spcAft>
            </a:pPr>
            <a:endParaRPr lang="ru-RU" sz="1800" dirty="0" smtClean="0">
              <a:latin typeface="Arial" pitchFamily="34" charset="0"/>
            </a:endParaRPr>
          </a:p>
        </p:txBody>
      </p:sp>
      <p:pic>
        <p:nvPicPr>
          <p:cNvPr id="8" name="Picture 3" descr="C:\Documents and Settings\Администратор\Рабочий стол\ПДД\Изображение 004.jpg"/>
          <p:cNvPicPr>
            <a:picLocks noChangeAspect="1" noChangeArrowheads="1"/>
          </p:cNvPicPr>
          <p:nvPr/>
        </p:nvPicPr>
        <p:blipFill>
          <a:blip r:embed="rId3" cstate="print"/>
          <a:srcRect/>
          <a:stretch>
            <a:fillRect/>
          </a:stretch>
        </p:blipFill>
        <p:spPr bwMode="auto">
          <a:xfrm>
            <a:off x="4119566" y="7257270"/>
            <a:ext cx="2762427" cy="2071702"/>
          </a:xfrm>
          <a:prstGeom prst="round2DiagRect">
            <a:avLst>
              <a:gd name="adj1" fmla="val 16667"/>
              <a:gd name="adj2" fmla="val 14911"/>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60180"/>
            <a:ext cx="7524750" cy="10717068"/>
          </a:xfrm>
          <a:prstGeom prst="rect">
            <a:avLst/>
          </a:prstGeom>
          <a:noFill/>
        </p:spPr>
      </p:pic>
      <p:pic>
        <p:nvPicPr>
          <p:cNvPr id="3" name="Picture 2" descr="C:\Documents and Settings\Администратор\Рабочий стол\Новая папка (7)\0_a4fe2_6fd873d0_XL.png"/>
          <p:cNvPicPr>
            <a:picLocks noChangeAspect="1" noChangeArrowheads="1"/>
          </p:cNvPicPr>
          <p:nvPr/>
        </p:nvPicPr>
        <p:blipFill>
          <a:blip r:embed="rId3" cstate="print"/>
          <a:srcRect/>
          <a:stretch>
            <a:fillRect/>
          </a:stretch>
        </p:blipFill>
        <p:spPr bwMode="auto">
          <a:xfrm>
            <a:off x="4476755" y="1113602"/>
            <a:ext cx="1928826" cy="2475426"/>
          </a:xfrm>
          <a:prstGeom prst="rect">
            <a:avLst/>
          </a:prstGeom>
          <a:noFill/>
        </p:spPr>
      </p:pic>
      <p:sp>
        <p:nvSpPr>
          <p:cNvPr id="4" name="Прямоугольник 3"/>
          <p:cNvSpPr/>
          <p:nvPr/>
        </p:nvSpPr>
        <p:spPr>
          <a:xfrm>
            <a:off x="1476359" y="1685106"/>
            <a:ext cx="2720611" cy="523216"/>
          </a:xfrm>
          <a:prstGeom prst="rect">
            <a:avLst/>
          </a:prstGeom>
        </p:spPr>
        <p:txBody>
          <a:bodyPr wrap="none" lIns="91437" tIns="45718" rIns="91437" bIns="45718">
            <a:spAutoFit/>
          </a:bodyPr>
          <a:lstStyle/>
          <a:p>
            <a:pPr algn="ctr" defTabSz="914372" fontAlgn="base">
              <a:spcBef>
                <a:spcPct val="0"/>
              </a:spcBef>
              <a:spcAft>
                <a:spcPct val="0"/>
              </a:spcAft>
            </a:pPr>
            <a:r>
              <a:rPr lang="ru-RU" sz="2800" b="1" dirty="0" smtClean="0">
                <a:solidFill>
                  <a:srgbClr val="7030A0"/>
                </a:solidFill>
                <a:latin typeface="Bookman Old Style" pitchFamily="18" charset="0"/>
                <a:ea typeface="Calibri" pitchFamily="34" charset="0"/>
                <a:cs typeface="Times New Roman" pitchFamily="18" charset="0"/>
              </a:rPr>
              <a:t>Содержание </a:t>
            </a:r>
            <a:endParaRPr lang="ru-RU" sz="2800" dirty="0" smtClean="0">
              <a:solidFill>
                <a:srgbClr val="7030A0"/>
              </a:solidFill>
              <a:latin typeface="Bookman Old Style" pitchFamily="18" charset="0"/>
            </a:endParaRPr>
          </a:p>
        </p:txBody>
      </p:sp>
      <p:graphicFrame>
        <p:nvGraphicFramePr>
          <p:cNvPr id="5" name="Таблица 4"/>
          <p:cNvGraphicFramePr>
            <a:graphicFrameLocks noGrp="1"/>
          </p:cNvGraphicFramePr>
          <p:nvPr/>
        </p:nvGraphicFramePr>
        <p:xfrm>
          <a:off x="1262045" y="2470924"/>
          <a:ext cx="5286413" cy="6976880"/>
        </p:xfrm>
        <a:graphic>
          <a:graphicData uri="http://schemas.openxmlformats.org/drawingml/2006/table">
            <a:tbl>
              <a:tblPr/>
              <a:tblGrid>
                <a:gridCol w="4643470"/>
                <a:gridCol w="285752"/>
                <a:gridCol w="357191"/>
              </a:tblGrid>
              <a:tr h="61932">
                <a:tc>
                  <a:txBody>
                    <a:bodyPr/>
                    <a:lstStyle/>
                    <a:p>
                      <a:pPr algn="just" defTabSz="914372" fontAlgn="base">
                        <a:spcBef>
                          <a:spcPct val="0"/>
                        </a:spcBef>
                        <a:spcAft>
                          <a:spcPct val="0"/>
                        </a:spcAft>
                        <a:tabLst>
                          <a:tab pos="5808486" algn="l"/>
                        </a:tabLst>
                      </a:pPr>
                      <a:r>
                        <a:rPr lang="ru-RU" sz="1400" b="1" i="0" dirty="0" smtClean="0">
                          <a:solidFill>
                            <a:schemeClr val="tx1"/>
                          </a:solidFill>
                          <a:latin typeface="Times New Roman" pitchFamily="18" charset="0"/>
                          <a:ea typeface="Times New Roman" pitchFamily="18" charset="0"/>
                          <a:cs typeface="Times New Roman" pitchFamily="18" charset="0"/>
                        </a:rPr>
                        <a:t>Заявка на участие </a:t>
                      </a: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c>
                  <a:txBody>
                    <a:bodyPr/>
                    <a:lstStyle/>
                    <a:p>
                      <a:pPr algn="just"/>
                      <a:endParaRPr lang="ru-RU" sz="1400" b="1" i="0" dirty="0">
                        <a:solidFill>
                          <a:schemeClr val="tx1"/>
                        </a:solidFill>
                        <a:latin typeface="Times New Roman" pitchFamily="18" charset="0"/>
                        <a:cs typeface="Times New Roman" pitchFamily="18" charset="0"/>
                      </a:endParaRPr>
                    </a:p>
                  </a:txBody>
                  <a:tcPr marL="17310" marR="17310" marT="0" marB="0">
                    <a:lnL>
                      <a:noFill/>
                    </a:lnL>
                    <a:lnR>
                      <a:noFill/>
                    </a:lnR>
                    <a:lnT>
                      <a:noFill/>
                    </a:lnT>
                    <a:lnB>
                      <a:noFill/>
                    </a:lnB>
                  </a:tcPr>
                </a:tc>
                <a:tc>
                  <a:txBody>
                    <a:bodyPr/>
                    <a:lstStyle/>
                    <a:p>
                      <a:pPr algn="just">
                        <a:lnSpc>
                          <a:spcPct val="115000"/>
                        </a:lnSpc>
                        <a:spcAft>
                          <a:spcPts val="0"/>
                        </a:spcAft>
                      </a:pP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r>
              <a:tr h="61932">
                <a:tc>
                  <a:txBody>
                    <a:bodyPr/>
                    <a:lstStyle/>
                    <a:p>
                      <a:pPr algn="just"/>
                      <a:r>
                        <a:rPr lang="ru-RU" sz="1400" b="1" i="0" dirty="0" smtClean="0">
                          <a:solidFill>
                            <a:schemeClr val="tx1"/>
                          </a:solidFill>
                          <a:latin typeface="Times New Roman" pitchFamily="18" charset="0"/>
                          <a:cs typeface="Times New Roman" pitchFamily="18" charset="0"/>
                        </a:rPr>
                        <a:t>Личные данные </a:t>
                      </a:r>
                      <a:endParaRPr lang="ru-RU" sz="1400" b="1" i="0" dirty="0">
                        <a:solidFill>
                          <a:schemeClr val="tx1"/>
                        </a:solidFill>
                        <a:latin typeface="Times New Roman" pitchFamily="18" charset="0"/>
                        <a:cs typeface="Times New Roman" pitchFamily="18" charset="0"/>
                      </a:endParaRPr>
                    </a:p>
                  </a:txBody>
                  <a:tcPr marL="17310" marR="17310" marT="0" marB="0">
                    <a:lnL>
                      <a:noFill/>
                    </a:lnL>
                    <a:lnR>
                      <a:noFill/>
                    </a:lnR>
                    <a:lnT>
                      <a:noFill/>
                    </a:lnT>
                    <a:lnB>
                      <a:noFill/>
                    </a:lnB>
                  </a:tcPr>
                </a:tc>
                <a:tc>
                  <a:txBody>
                    <a:bodyPr/>
                    <a:lstStyle/>
                    <a:p>
                      <a:pPr algn="just"/>
                      <a:endParaRPr lang="ru-RU" sz="1400" b="1" i="0" dirty="0">
                        <a:solidFill>
                          <a:schemeClr val="tx1"/>
                        </a:solidFill>
                        <a:latin typeface="Times New Roman" pitchFamily="18" charset="0"/>
                        <a:cs typeface="Times New Roman" pitchFamily="18" charset="0"/>
                      </a:endParaRPr>
                    </a:p>
                  </a:txBody>
                  <a:tcPr marL="17310" marR="17310" marT="0" marB="0">
                    <a:lnL>
                      <a:noFill/>
                    </a:lnL>
                    <a:lnR>
                      <a:noFill/>
                    </a:lnR>
                    <a:lnT>
                      <a:noFill/>
                    </a:lnT>
                    <a:lnB>
                      <a:noFill/>
                    </a:lnB>
                  </a:tcPr>
                </a:tc>
                <a:tc>
                  <a:txBody>
                    <a:bodyPr/>
                    <a:lstStyle/>
                    <a:p>
                      <a:pPr algn="just">
                        <a:lnSpc>
                          <a:spcPct val="115000"/>
                        </a:lnSpc>
                        <a:spcAft>
                          <a:spcPts val="0"/>
                        </a:spcAft>
                      </a:pP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r>
              <a:tr h="533408">
                <a:tc>
                  <a:txBody>
                    <a:bodyPr/>
                    <a:lstStyle/>
                    <a:p>
                      <a:pPr algn="just">
                        <a:lnSpc>
                          <a:spcPct val="115000"/>
                        </a:lnSpc>
                        <a:spcAft>
                          <a:spcPts val="0"/>
                        </a:spcAft>
                      </a:pPr>
                      <a:r>
                        <a:rPr lang="ru-RU" sz="1400" b="1" i="0" dirty="0" smtClean="0">
                          <a:solidFill>
                            <a:schemeClr val="tx1"/>
                          </a:solidFill>
                          <a:latin typeface="Times New Roman" pitchFamily="18" charset="0"/>
                          <a:cs typeface="Times New Roman" pitchFamily="18" charset="0"/>
                        </a:rPr>
                        <a:t>Основные направления и формы работы с детьми по обучению правилам дорожного движения</a:t>
                      </a: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c>
                  <a:txBody>
                    <a:bodyPr/>
                    <a:lstStyle/>
                    <a:p>
                      <a:pPr algn="just"/>
                      <a:endParaRPr lang="ru-RU" sz="1400" b="1" i="0" dirty="0">
                        <a:solidFill>
                          <a:schemeClr val="tx1"/>
                        </a:solidFill>
                        <a:latin typeface="Times New Roman" pitchFamily="18" charset="0"/>
                        <a:cs typeface="Times New Roman" pitchFamily="18" charset="0"/>
                      </a:endParaRPr>
                    </a:p>
                  </a:txBody>
                  <a:tcPr marL="17310" marR="17310" marT="0" marB="0">
                    <a:lnL>
                      <a:noFill/>
                    </a:lnL>
                    <a:lnR>
                      <a:noFill/>
                    </a:lnR>
                    <a:lnT>
                      <a:noFill/>
                    </a:lnT>
                    <a:lnB>
                      <a:noFill/>
                    </a:lnB>
                  </a:tcPr>
                </a:tc>
                <a:tc>
                  <a:txBody>
                    <a:bodyPr/>
                    <a:lstStyle/>
                    <a:p>
                      <a:pPr algn="just">
                        <a:lnSpc>
                          <a:spcPct val="115000"/>
                        </a:lnSpc>
                        <a:spcAft>
                          <a:spcPts val="0"/>
                        </a:spcAft>
                      </a:pP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r>
              <a:tr h="247728">
                <a:tc>
                  <a:txBody>
                    <a:bodyPr/>
                    <a:lstStyle/>
                    <a:p>
                      <a:pPr marL="389592" indent="-389592" algn="just">
                        <a:spcBef>
                          <a:spcPct val="20000"/>
                        </a:spcBef>
                        <a:defRPr/>
                      </a:pPr>
                      <a:r>
                        <a:rPr lang="ru-RU" sz="1400" b="1" i="0" dirty="0" smtClean="0">
                          <a:solidFill>
                            <a:schemeClr val="tx1"/>
                          </a:solidFill>
                          <a:latin typeface="Times New Roman" pitchFamily="18" charset="0"/>
                          <a:cs typeface="Times New Roman" pitchFamily="18" charset="0"/>
                        </a:rPr>
                        <a:t>Перспективный план работы по обучению  детей</a:t>
                      </a:r>
                    </a:p>
                    <a:p>
                      <a:pPr marL="389592" indent="-389592" algn="just">
                        <a:spcBef>
                          <a:spcPct val="20000"/>
                        </a:spcBef>
                        <a:defRPr/>
                      </a:pPr>
                      <a:r>
                        <a:rPr lang="ru-RU" sz="1400" b="1" i="0" dirty="0" smtClean="0">
                          <a:solidFill>
                            <a:schemeClr val="tx1"/>
                          </a:solidFill>
                          <a:latin typeface="Times New Roman" pitchFamily="18" charset="0"/>
                          <a:cs typeface="Times New Roman" pitchFamily="18" charset="0"/>
                        </a:rPr>
                        <a:t>безопасному поведению на дорогах  во 2 младшей</a:t>
                      </a:r>
                    </a:p>
                    <a:p>
                      <a:pPr marL="389592" indent="-389592" algn="just">
                        <a:spcBef>
                          <a:spcPct val="20000"/>
                        </a:spcBef>
                        <a:defRPr/>
                      </a:pPr>
                      <a:r>
                        <a:rPr lang="ru-RU" sz="1400" b="1" i="0" dirty="0" smtClean="0">
                          <a:solidFill>
                            <a:schemeClr val="tx1"/>
                          </a:solidFill>
                          <a:latin typeface="Times New Roman" pitchFamily="18" charset="0"/>
                          <a:cs typeface="Times New Roman" pitchFamily="18" charset="0"/>
                        </a:rPr>
                        <a:t>группе  </a:t>
                      </a:r>
                    </a:p>
                    <a:p>
                      <a:pPr algn="just">
                        <a:lnSpc>
                          <a:spcPct val="115000"/>
                        </a:lnSpc>
                        <a:spcAft>
                          <a:spcPts val="0"/>
                        </a:spcAft>
                      </a:pPr>
                      <a:r>
                        <a:rPr lang="ru-RU" sz="1400" b="1" i="0" dirty="0" smtClean="0">
                          <a:solidFill>
                            <a:schemeClr val="tx1"/>
                          </a:solidFill>
                          <a:latin typeface="Times New Roman" pitchFamily="18" charset="0"/>
                          <a:cs typeface="Times New Roman" pitchFamily="18" charset="0"/>
                        </a:rPr>
                        <a:t>Основные направления и формы работы с родителями по обучению детей правилам дорожного движения</a:t>
                      </a: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c>
                  <a:txBody>
                    <a:bodyPr/>
                    <a:lstStyle/>
                    <a:p>
                      <a:pPr algn="just"/>
                      <a:endParaRPr lang="ru-RU" sz="1400" b="1" i="0" dirty="0">
                        <a:solidFill>
                          <a:schemeClr val="tx1"/>
                        </a:solidFill>
                        <a:latin typeface="Times New Roman" pitchFamily="18" charset="0"/>
                        <a:cs typeface="Times New Roman" pitchFamily="18" charset="0"/>
                      </a:endParaRPr>
                    </a:p>
                  </a:txBody>
                  <a:tcPr marL="17310" marR="17310" marT="0" marB="0">
                    <a:lnL>
                      <a:noFill/>
                    </a:lnL>
                    <a:lnR>
                      <a:noFill/>
                    </a:lnR>
                    <a:lnT>
                      <a:noFill/>
                    </a:lnT>
                    <a:lnB>
                      <a:noFill/>
                    </a:lnB>
                  </a:tcPr>
                </a:tc>
                <a:tc>
                  <a:txBody>
                    <a:bodyPr/>
                    <a:lstStyle/>
                    <a:p>
                      <a:pPr algn="just">
                        <a:lnSpc>
                          <a:spcPct val="115000"/>
                        </a:lnSpc>
                        <a:spcAft>
                          <a:spcPts val="0"/>
                        </a:spcAft>
                      </a:pP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r>
              <a:tr h="61932">
                <a:tc>
                  <a:txBody>
                    <a:bodyPr/>
                    <a:lstStyle/>
                    <a:p>
                      <a:pPr marL="0" marR="0" indent="0" algn="just" defTabSz="1038909" rtl="0" eaLnBrk="1" fontAlgn="auto" latinLnBrk="0" hangingPunct="1">
                        <a:lnSpc>
                          <a:spcPct val="115000"/>
                        </a:lnSpc>
                        <a:spcBef>
                          <a:spcPts val="0"/>
                        </a:spcBef>
                        <a:spcAft>
                          <a:spcPts val="0"/>
                        </a:spcAft>
                        <a:buClrTx/>
                        <a:buSzTx/>
                        <a:buFontTx/>
                        <a:buNone/>
                        <a:tabLst/>
                        <a:defRPr/>
                      </a:pPr>
                      <a:r>
                        <a:rPr lang="ru-RU" sz="1400" b="1" i="0" dirty="0" smtClean="0">
                          <a:solidFill>
                            <a:schemeClr val="tx1"/>
                          </a:solidFill>
                          <a:latin typeface="Times New Roman" pitchFamily="18" charset="0"/>
                          <a:cs typeface="Times New Roman" pitchFamily="18" charset="0"/>
                        </a:rPr>
                        <a:t>Перспективный план работы с родителями</a:t>
                      </a:r>
                    </a:p>
                    <a:p>
                      <a:pPr marL="0" marR="0" indent="0" algn="just" defTabSz="1038909" rtl="0" eaLnBrk="1" fontAlgn="auto" latinLnBrk="0" hangingPunct="1">
                        <a:lnSpc>
                          <a:spcPct val="115000"/>
                        </a:lnSpc>
                        <a:spcBef>
                          <a:spcPts val="0"/>
                        </a:spcBef>
                        <a:spcAft>
                          <a:spcPts val="0"/>
                        </a:spcAft>
                        <a:buClrTx/>
                        <a:buSzTx/>
                        <a:buFontTx/>
                        <a:buNone/>
                        <a:tabLst/>
                        <a:defRPr/>
                      </a:pPr>
                      <a:r>
                        <a:rPr lang="ru-RU" sz="1400" b="1" i="0" dirty="0" smtClean="0">
                          <a:solidFill>
                            <a:schemeClr val="tx1"/>
                          </a:solidFill>
                          <a:latin typeface="Times New Roman" pitchFamily="18" charset="0"/>
                          <a:cs typeface="Times New Roman" pitchFamily="18" charset="0"/>
                        </a:rPr>
                        <a:t>по профилактике ДДТТ</a:t>
                      </a: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c>
                  <a:txBody>
                    <a:bodyPr/>
                    <a:lstStyle/>
                    <a:p>
                      <a:pPr algn="just"/>
                      <a:endParaRPr lang="ru-RU" sz="1400" b="1" i="0" dirty="0">
                        <a:solidFill>
                          <a:schemeClr val="tx1"/>
                        </a:solidFill>
                        <a:latin typeface="Times New Roman" pitchFamily="18" charset="0"/>
                        <a:cs typeface="Times New Roman" pitchFamily="18" charset="0"/>
                      </a:endParaRPr>
                    </a:p>
                  </a:txBody>
                  <a:tcPr marL="17310" marR="17310" marT="0" marB="0">
                    <a:lnL>
                      <a:noFill/>
                    </a:lnL>
                    <a:lnR>
                      <a:noFill/>
                    </a:lnR>
                    <a:lnT>
                      <a:noFill/>
                    </a:lnT>
                    <a:lnB>
                      <a:noFill/>
                    </a:lnB>
                  </a:tcPr>
                </a:tc>
                <a:tc>
                  <a:txBody>
                    <a:bodyPr/>
                    <a:lstStyle/>
                    <a:p>
                      <a:pPr algn="just">
                        <a:lnSpc>
                          <a:spcPct val="115000"/>
                        </a:lnSpc>
                        <a:spcAft>
                          <a:spcPts val="0"/>
                        </a:spcAft>
                      </a:pP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r>
              <a:tr h="6193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lang="ru-RU" sz="1400" b="1" i="0" dirty="0" smtClean="0">
                          <a:solidFill>
                            <a:schemeClr val="tx1"/>
                          </a:solidFill>
                          <a:latin typeface="Times New Roman" pitchFamily="18" charset="0"/>
                          <a:ea typeface="Times New Roman"/>
                          <a:cs typeface="Times New Roman" pitchFamily="18" charset="0"/>
                        </a:rPr>
                        <a:t> </a:t>
                      </a:r>
                      <a:r>
                        <a:rPr kumimoji="0" lang="ru-RU" sz="1400" b="1" i="0" u="none" strike="noStrike" cap="none" normalizeH="0" baseline="0" dirty="0" smtClean="0">
                          <a:ln>
                            <a:noFill/>
                          </a:ln>
                          <a:solidFill>
                            <a:schemeClr val="tx1"/>
                          </a:solidFill>
                          <a:effectLst/>
                          <a:latin typeface="Times New Roman" pitchFamily="18" charset="0"/>
                          <a:ea typeface="Times New Roman"/>
                          <a:cs typeface="Times New Roman" pitchFamily="18" charset="0"/>
                        </a:rPr>
                        <a:t>К</a:t>
                      </a: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онсультация   для родителей  по обучению детей  ПДД.</a:t>
                      </a: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c>
                  <a:txBody>
                    <a:bodyPr/>
                    <a:lstStyle/>
                    <a:p>
                      <a:pPr algn="just"/>
                      <a:endParaRPr lang="ru-RU" sz="1400" b="1" i="0" dirty="0">
                        <a:solidFill>
                          <a:schemeClr val="tx1"/>
                        </a:solidFill>
                        <a:latin typeface="Times New Roman" pitchFamily="18" charset="0"/>
                        <a:cs typeface="Times New Roman" pitchFamily="18" charset="0"/>
                      </a:endParaRPr>
                    </a:p>
                  </a:txBody>
                  <a:tcPr marL="17310" marR="17310" marT="0" marB="0">
                    <a:lnL>
                      <a:noFill/>
                    </a:lnL>
                    <a:lnR>
                      <a:noFill/>
                    </a:lnR>
                    <a:lnT>
                      <a:noFill/>
                    </a:lnT>
                    <a:lnB>
                      <a:noFill/>
                    </a:lnB>
                  </a:tcPr>
                </a:tc>
                <a:tc>
                  <a:txBody>
                    <a:bodyPr/>
                    <a:lstStyle/>
                    <a:p>
                      <a:pPr algn="just">
                        <a:lnSpc>
                          <a:spcPct val="115000"/>
                        </a:lnSpc>
                        <a:spcAft>
                          <a:spcPts val="0"/>
                        </a:spcAft>
                      </a:pP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r>
              <a:tr h="37159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Рекомендации родителям</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Безопасность детей в автомобиле.</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17310" marR="17310" marT="0" marB="0">
                    <a:lnL>
                      <a:noFill/>
                    </a:lnL>
                    <a:lnR>
                      <a:noFill/>
                    </a:lnR>
                    <a:lnT>
                      <a:noFill/>
                    </a:lnT>
                    <a:lnB>
                      <a:noFill/>
                    </a:lnB>
                  </a:tcPr>
                </a:tc>
                <a:tc>
                  <a:txBody>
                    <a:bodyPr/>
                    <a:lstStyle/>
                    <a:p>
                      <a:pPr algn="just"/>
                      <a:endParaRPr lang="ru-RU" sz="1400" b="1" i="0" dirty="0">
                        <a:solidFill>
                          <a:schemeClr val="tx1"/>
                        </a:solidFill>
                        <a:latin typeface="Times New Roman" pitchFamily="18" charset="0"/>
                        <a:cs typeface="Times New Roman" pitchFamily="18" charset="0"/>
                      </a:endParaRPr>
                    </a:p>
                  </a:txBody>
                  <a:tcPr marL="17310" marR="17310" marT="0" marB="0">
                    <a:lnL>
                      <a:noFill/>
                    </a:lnL>
                    <a:lnR>
                      <a:noFill/>
                    </a:lnR>
                    <a:lnT>
                      <a:noFill/>
                    </a:lnT>
                    <a:lnB>
                      <a:noFill/>
                    </a:lnB>
                  </a:tcPr>
                </a:tc>
                <a:tc>
                  <a:txBody>
                    <a:bodyPr/>
                    <a:lstStyle/>
                    <a:p>
                      <a:pPr algn="just">
                        <a:lnSpc>
                          <a:spcPct val="115000"/>
                        </a:lnSpc>
                        <a:spcAft>
                          <a:spcPts val="0"/>
                        </a:spcAft>
                      </a:pP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r>
              <a:tr h="61932">
                <a:tc>
                  <a:txBody>
                    <a:bodyPr/>
                    <a:lstStyle/>
                    <a:p>
                      <a:pPr marL="389592" indent="-389592" algn="just">
                        <a:spcBef>
                          <a:spcPct val="20000"/>
                        </a:spcBef>
                        <a:defRPr/>
                      </a:pPr>
                      <a:r>
                        <a:rPr lang="ru-RU" sz="1400" b="1" i="0" dirty="0" smtClean="0">
                          <a:solidFill>
                            <a:schemeClr val="tx1"/>
                          </a:solidFill>
                          <a:latin typeface="Times New Roman" pitchFamily="18" charset="0"/>
                          <a:cs typeface="Times New Roman" pitchFamily="18" charset="0"/>
                        </a:rPr>
                        <a:t>Описание опыта работы по обучению детей безопасному</a:t>
                      </a:r>
                    </a:p>
                    <a:p>
                      <a:pPr marL="389592" indent="-389592" algn="just">
                        <a:spcBef>
                          <a:spcPct val="20000"/>
                        </a:spcBef>
                        <a:defRPr/>
                      </a:pPr>
                      <a:r>
                        <a:rPr lang="ru-RU" sz="1400" b="1" i="0" dirty="0" smtClean="0">
                          <a:solidFill>
                            <a:schemeClr val="tx1"/>
                          </a:solidFill>
                          <a:latin typeface="Times New Roman" pitchFamily="18" charset="0"/>
                          <a:cs typeface="Times New Roman" pitchFamily="18" charset="0"/>
                        </a:rPr>
                        <a:t>поведению на дорогах и работы с  родителями по </a:t>
                      </a:r>
                    </a:p>
                    <a:p>
                      <a:pPr marL="389592" indent="-389592" algn="just">
                        <a:spcBef>
                          <a:spcPct val="20000"/>
                        </a:spcBef>
                        <a:defRPr/>
                      </a:pPr>
                      <a:r>
                        <a:rPr lang="ru-RU" sz="1400" b="1" i="0" dirty="0" smtClean="0">
                          <a:solidFill>
                            <a:schemeClr val="tx1"/>
                          </a:solidFill>
                          <a:latin typeface="Times New Roman" pitchFamily="18" charset="0"/>
                          <a:cs typeface="Times New Roman" pitchFamily="18" charset="0"/>
                        </a:rPr>
                        <a:t>профилактике ДДТТ </a:t>
                      </a:r>
                    </a:p>
                  </a:txBody>
                  <a:tcPr marL="17310" marR="17310" marT="0" marB="0">
                    <a:lnL>
                      <a:noFill/>
                    </a:lnL>
                    <a:lnR>
                      <a:noFill/>
                    </a:lnR>
                    <a:lnT>
                      <a:noFill/>
                    </a:lnT>
                    <a:lnB>
                      <a:noFill/>
                    </a:lnB>
                  </a:tcPr>
                </a:tc>
                <a:tc>
                  <a:txBody>
                    <a:bodyPr/>
                    <a:lstStyle/>
                    <a:p>
                      <a:pPr algn="just"/>
                      <a:endParaRPr lang="ru-RU" sz="1400" b="1" i="0" dirty="0">
                        <a:solidFill>
                          <a:schemeClr val="tx1"/>
                        </a:solidFill>
                        <a:latin typeface="Times New Roman" pitchFamily="18" charset="0"/>
                        <a:cs typeface="Times New Roman" pitchFamily="18" charset="0"/>
                      </a:endParaRPr>
                    </a:p>
                  </a:txBody>
                  <a:tcPr marL="17310" marR="17310" marT="0" marB="0">
                    <a:lnL>
                      <a:noFill/>
                    </a:lnL>
                    <a:lnR>
                      <a:noFill/>
                    </a:lnR>
                    <a:lnT>
                      <a:noFill/>
                    </a:lnT>
                    <a:lnB>
                      <a:noFill/>
                    </a:lnB>
                  </a:tcPr>
                </a:tc>
                <a:tc>
                  <a:txBody>
                    <a:bodyPr/>
                    <a:lstStyle/>
                    <a:p>
                      <a:pPr algn="just">
                        <a:lnSpc>
                          <a:spcPct val="115000"/>
                        </a:lnSpc>
                        <a:spcAft>
                          <a:spcPts val="0"/>
                        </a:spcAft>
                      </a:pP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r>
              <a:tr h="123864">
                <a:tc>
                  <a:txBody>
                    <a:bodyPr/>
                    <a:lstStyle/>
                    <a:p>
                      <a:pPr algn="just"/>
                      <a:r>
                        <a:rPr lang="ru-RU" sz="1400" b="1" i="0" dirty="0" smtClean="0">
                          <a:solidFill>
                            <a:schemeClr val="tx1"/>
                          </a:solidFill>
                          <a:latin typeface="Times New Roman" pitchFamily="18" charset="0"/>
                          <a:cs typeface="Times New Roman" pitchFamily="18" charset="0"/>
                        </a:rPr>
                        <a:t>Диагностика  уровня усвоения   учебного материала  и  овладения умениями   и   навыками</a:t>
                      </a:r>
                      <a:endParaRPr lang="ru-RU" sz="1400" b="1" i="0" dirty="0">
                        <a:solidFill>
                          <a:schemeClr val="tx1"/>
                        </a:solidFill>
                        <a:latin typeface="Times New Roman" pitchFamily="18" charset="0"/>
                        <a:cs typeface="Times New Roman" pitchFamily="18" charset="0"/>
                      </a:endParaRPr>
                    </a:p>
                  </a:txBody>
                  <a:tcPr marL="17310" marR="17310" marT="0" marB="0">
                    <a:lnL>
                      <a:noFill/>
                    </a:lnL>
                    <a:lnR>
                      <a:noFill/>
                    </a:lnR>
                    <a:lnT>
                      <a:noFill/>
                    </a:lnT>
                    <a:lnB>
                      <a:noFill/>
                    </a:lnB>
                  </a:tcPr>
                </a:tc>
                <a:tc>
                  <a:txBody>
                    <a:bodyPr/>
                    <a:lstStyle/>
                    <a:p>
                      <a:pPr algn="just"/>
                      <a:endParaRPr lang="ru-RU" sz="1400" b="1" i="0" dirty="0">
                        <a:solidFill>
                          <a:schemeClr val="tx1"/>
                        </a:solidFill>
                        <a:latin typeface="Times New Roman" pitchFamily="18" charset="0"/>
                        <a:cs typeface="Times New Roman" pitchFamily="18" charset="0"/>
                      </a:endParaRPr>
                    </a:p>
                  </a:txBody>
                  <a:tcPr marL="17310" marR="17310" marT="0" marB="0">
                    <a:lnL>
                      <a:noFill/>
                    </a:lnL>
                    <a:lnR>
                      <a:noFill/>
                    </a:lnR>
                    <a:lnT>
                      <a:noFill/>
                    </a:lnT>
                    <a:lnB>
                      <a:noFill/>
                    </a:lnB>
                  </a:tcPr>
                </a:tc>
                <a:tc>
                  <a:txBody>
                    <a:bodyPr/>
                    <a:lstStyle/>
                    <a:p>
                      <a:pPr algn="just">
                        <a:lnSpc>
                          <a:spcPct val="115000"/>
                        </a:lnSpc>
                        <a:spcAft>
                          <a:spcPts val="0"/>
                        </a:spcAft>
                      </a:pPr>
                      <a:endParaRPr lang="ru-RU" sz="1400" b="1" i="0" dirty="0">
                        <a:solidFill>
                          <a:schemeClr val="tx1"/>
                        </a:solidFill>
                        <a:latin typeface="Times New Roman" pitchFamily="18" charset="0"/>
                        <a:ea typeface="Times New Roman"/>
                        <a:cs typeface="Times New Roman" pitchFamily="18" charset="0"/>
                      </a:endParaRPr>
                    </a:p>
                  </a:txBody>
                  <a:tcPr marL="17310" marR="17310" marT="0" marB="0">
                    <a:lnL>
                      <a:noFill/>
                    </a:lnL>
                    <a:lnR>
                      <a:noFill/>
                    </a:lnR>
                    <a:lnT>
                      <a:noFill/>
                    </a:lnT>
                    <a:lnB>
                      <a:noFill/>
                    </a:lnB>
                  </a:tcPr>
                </a:tc>
              </a:tr>
              <a:tr h="123864">
                <a:tc gridSpan="2">
                  <a:txBody>
                    <a:bodyPr/>
                    <a:lstStyle/>
                    <a:p>
                      <a:pPr algn="just">
                        <a:lnSpc>
                          <a:spcPct val="115000"/>
                        </a:lnSpc>
                        <a:spcAft>
                          <a:spcPts val="0"/>
                        </a:spcAft>
                      </a:pPr>
                      <a:r>
                        <a:rPr lang="ru-RU" sz="1400" b="1" i="0" dirty="0" smtClean="0">
                          <a:solidFill>
                            <a:schemeClr val="tx1"/>
                          </a:solidFill>
                          <a:latin typeface="Times New Roman" pitchFamily="18" charset="0"/>
                          <a:ea typeface="Times New Roman"/>
                          <a:cs typeface="Times New Roman" pitchFamily="18" charset="0"/>
                        </a:rPr>
                        <a:t>Конспект занятия во 2 младшей группе по правилам дорожного движения   «Буратино в гостях у детей»	</a:t>
                      </a:r>
                      <a:endParaRPr lang="ru-RU" sz="1400" b="1" i="0" dirty="0">
                        <a:solidFill>
                          <a:schemeClr val="tx1"/>
                        </a:solidFill>
                        <a:latin typeface="Times New Roman" pitchFamily="18" charset="0"/>
                        <a:ea typeface="Times New Roman"/>
                        <a:cs typeface="Times New Roman" pitchFamily="18" charset="0"/>
                      </a:endParaRPr>
                    </a:p>
                  </a:txBody>
                  <a:tcPr marL="68580" marR="68580" marT="0" marB="0">
                    <a:lnL>
                      <a:noFill/>
                    </a:lnL>
                    <a:lnR>
                      <a:noFill/>
                    </a:lnR>
                    <a:lnT>
                      <a:noFill/>
                    </a:lnT>
                    <a:lnB>
                      <a:noFill/>
                    </a:lnB>
                  </a:tcPr>
                </a:tc>
                <a:tc hMerge="1">
                  <a:txBody>
                    <a:bodyPr/>
                    <a:lstStyle/>
                    <a:p>
                      <a:endParaRPr lang="ru-RU"/>
                    </a:p>
                  </a:txBody>
                  <a:tcPr/>
                </a:tc>
                <a:tc>
                  <a:txBody>
                    <a:bodyPr/>
                    <a:lstStyle/>
                    <a:p>
                      <a:pPr algn="just"/>
                      <a:endParaRPr lang="ru-RU" sz="1400" b="1" i="0" dirty="0">
                        <a:solidFill>
                          <a:schemeClr val="tx1"/>
                        </a:solidFill>
                        <a:latin typeface="Times New Roman" pitchFamily="18" charset="0"/>
                        <a:cs typeface="Times New Roman" pitchFamily="18" charset="0"/>
                      </a:endParaRPr>
                    </a:p>
                  </a:txBody>
                  <a:tcPr marL="68580" marR="68580" marT="0" marB="0">
                    <a:lnL>
                      <a:noFill/>
                    </a:lnL>
                    <a:lnR>
                      <a:noFill/>
                    </a:lnR>
                    <a:lnT>
                      <a:noFill/>
                    </a:lnT>
                    <a:lnB>
                      <a:noFill/>
                    </a:lnB>
                  </a:tcPr>
                </a:tc>
              </a:tr>
              <a:tr h="123864">
                <a:tc gridSpan="2">
                  <a:txBody>
                    <a:bodyPr/>
                    <a:lstStyle/>
                    <a:p>
                      <a:pPr algn="just" defTabSz="914372" fontAlgn="base">
                        <a:spcBef>
                          <a:spcPct val="0"/>
                        </a:spcBef>
                        <a:spcAft>
                          <a:spcPct val="0"/>
                        </a:spcAft>
                      </a:pPr>
                      <a:r>
                        <a:rPr lang="ru-RU" sz="1400" b="1" i="0" dirty="0" smtClean="0">
                          <a:solidFill>
                            <a:schemeClr val="tx1"/>
                          </a:solidFill>
                          <a:latin typeface="Times New Roman" pitchFamily="18" charset="0"/>
                          <a:ea typeface="Calibri" pitchFamily="34" charset="0"/>
                          <a:cs typeface="Times New Roman" pitchFamily="18" charset="0"/>
                        </a:rPr>
                        <a:t>Формы работы с родителями по предупреждению ДТП</a:t>
                      </a:r>
                      <a:endParaRPr lang="ru-RU" sz="1400" b="1" i="0" dirty="0">
                        <a:solidFill>
                          <a:schemeClr val="tx1"/>
                        </a:solidFill>
                        <a:latin typeface="Times New Roman" pitchFamily="18" charset="0"/>
                        <a:ea typeface="Times New Roman"/>
                        <a:cs typeface="Times New Roman" pitchFamily="18" charset="0"/>
                      </a:endParaRPr>
                    </a:p>
                  </a:txBody>
                  <a:tcPr marL="68580" marR="68580" marT="0" marB="0">
                    <a:lnL>
                      <a:noFill/>
                    </a:lnL>
                    <a:lnR>
                      <a:noFill/>
                    </a:lnR>
                    <a:lnT>
                      <a:noFill/>
                    </a:lnT>
                    <a:lnB>
                      <a:noFill/>
                    </a:lnB>
                  </a:tcPr>
                </a:tc>
                <a:tc hMerge="1">
                  <a:txBody>
                    <a:bodyPr/>
                    <a:lstStyle/>
                    <a:p>
                      <a:endParaRPr lang="ru-RU"/>
                    </a:p>
                  </a:txBody>
                  <a:tcPr/>
                </a:tc>
                <a:tc>
                  <a:txBody>
                    <a:bodyPr/>
                    <a:lstStyle/>
                    <a:p>
                      <a:pPr algn="just"/>
                      <a:endParaRPr lang="ru-RU" sz="1400" b="1" i="0" dirty="0">
                        <a:solidFill>
                          <a:schemeClr val="tx1"/>
                        </a:solidFill>
                        <a:latin typeface="Times New Roman" pitchFamily="18" charset="0"/>
                        <a:cs typeface="Times New Roman" pitchFamily="18" charset="0"/>
                      </a:endParaRPr>
                    </a:p>
                  </a:txBody>
                  <a:tcPr marL="68580" marR="68580" marT="0" marB="0">
                    <a:lnL>
                      <a:noFill/>
                    </a:lnL>
                    <a:lnR>
                      <a:noFill/>
                    </a:lnR>
                    <a:lnT>
                      <a:noFill/>
                    </a:lnT>
                    <a:lnB>
                      <a:noFill/>
                    </a:lnB>
                  </a:tcPr>
                </a:tc>
              </a:tr>
              <a:tr h="449948">
                <a:tc gridSpan="2">
                  <a:txBody>
                    <a:bodyPr/>
                    <a:lstStyle/>
                    <a:p>
                      <a:pPr marL="0" marR="0" indent="0" algn="just" defTabSz="1038909" rtl="0" eaLnBrk="1" fontAlgn="auto" latinLnBrk="0" hangingPunct="1">
                        <a:lnSpc>
                          <a:spcPct val="115000"/>
                        </a:lnSpc>
                        <a:spcBef>
                          <a:spcPts val="0"/>
                        </a:spcBef>
                        <a:spcAft>
                          <a:spcPts val="0"/>
                        </a:spcAft>
                        <a:buClrTx/>
                        <a:buSzTx/>
                        <a:buFontTx/>
                        <a:buNone/>
                        <a:tabLst/>
                        <a:defRPr/>
                      </a:pPr>
                      <a:r>
                        <a:rPr lang="ru-RU" sz="1400" b="1" i="0" dirty="0" smtClean="0">
                          <a:solidFill>
                            <a:schemeClr val="tx1"/>
                          </a:solidFill>
                          <a:latin typeface="Times New Roman" pitchFamily="18" charset="0"/>
                          <a:cs typeface="Times New Roman" pitchFamily="18" charset="0"/>
                        </a:rPr>
                        <a:t>Тест для родителей</a:t>
                      </a:r>
                    </a:p>
                    <a:p>
                      <a:pPr marL="0" marR="0" indent="0" algn="just" defTabSz="1038909" rtl="0" eaLnBrk="1" fontAlgn="auto" latinLnBrk="0" hangingPunct="1">
                        <a:lnSpc>
                          <a:spcPct val="115000"/>
                        </a:lnSpc>
                        <a:spcBef>
                          <a:spcPts val="0"/>
                        </a:spcBef>
                        <a:spcAft>
                          <a:spcPts val="0"/>
                        </a:spcAft>
                        <a:buClrTx/>
                        <a:buSzTx/>
                        <a:buFontTx/>
                        <a:buNone/>
                        <a:tabLst/>
                        <a:defRPr/>
                      </a:pPr>
                      <a:r>
                        <a:rPr lang="ru-RU" sz="1400" b="1" i="0" dirty="0" smtClean="0">
                          <a:solidFill>
                            <a:schemeClr val="tx1"/>
                          </a:solidFill>
                          <a:latin typeface="Times New Roman" pitchFamily="18" charset="0"/>
                          <a:ea typeface="Calibri" pitchFamily="34" charset="0"/>
                          <a:cs typeface="Times New Roman" pitchFamily="18" charset="0"/>
                        </a:rPr>
                        <a:t>Участие педагога  в городском  туре Республиканского конкурса «Зеленый огонек – 2008»</a:t>
                      </a:r>
                      <a:endParaRPr lang="ru-RU" sz="1400" b="1" i="0" dirty="0">
                        <a:solidFill>
                          <a:schemeClr val="tx1"/>
                        </a:solidFill>
                        <a:latin typeface="Times New Roman" pitchFamily="18" charset="0"/>
                        <a:ea typeface="Times New Roman"/>
                        <a:cs typeface="Times New Roman" pitchFamily="18" charset="0"/>
                      </a:endParaRPr>
                    </a:p>
                  </a:txBody>
                  <a:tcPr marL="68580" marR="68580" marT="0" marB="0">
                    <a:lnL>
                      <a:noFill/>
                    </a:lnL>
                    <a:lnR>
                      <a:noFill/>
                    </a:lnR>
                    <a:lnT>
                      <a:noFill/>
                    </a:lnT>
                    <a:lnB>
                      <a:noFill/>
                    </a:lnB>
                  </a:tcPr>
                </a:tc>
                <a:tc hMerge="1">
                  <a:txBody>
                    <a:bodyPr/>
                    <a:lstStyle/>
                    <a:p>
                      <a:endParaRPr lang="ru-RU"/>
                    </a:p>
                  </a:txBody>
                  <a:tcPr/>
                </a:tc>
                <a:tc>
                  <a:txBody>
                    <a:bodyPr/>
                    <a:lstStyle/>
                    <a:p>
                      <a:pPr algn="just"/>
                      <a:endParaRPr lang="ru-RU" sz="1400" b="1" i="0" dirty="0">
                        <a:solidFill>
                          <a:schemeClr val="tx1"/>
                        </a:solidFill>
                        <a:latin typeface="Times New Roman" pitchFamily="18" charset="0"/>
                        <a:cs typeface="Times New Roman" pitchFamily="18" charset="0"/>
                      </a:endParaRPr>
                    </a:p>
                  </a:txBody>
                  <a:tcPr marL="68580" marR="68580" marT="0" marB="0">
                    <a:lnL>
                      <a:noFill/>
                    </a:lnL>
                    <a:lnR>
                      <a:noFill/>
                    </a:lnR>
                    <a:lnT>
                      <a:noFill/>
                    </a:lnT>
                    <a:lnB>
                      <a:noFill/>
                    </a:lnB>
                  </a:tcPr>
                </a:tc>
              </a:tr>
              <a:tr h="924042">
                <a:tc gridSpan="2">
                  <a:txBody>
                    <a:bodyPr/>
                    <a:lstStyle/>
                    <a:p>
                      <a:pPr marL="0" marR="0" indent="0" algn="just" defTabSz="1038909" rtl="0" eaLnBrk="1" fontAlgn="auto" latinLnBrk="0" hangingPunct="1">
                        <a:lnSpc>
                          <a:spcPct val="115000"/>
                        </a:lnSpc>
                        <a:spcBef>
                          <a:spcPts val="0"/>
                        </a:spcBef>
                        <a:spcAft>
                          <a:spcPts val="0"/>
                        </a:spcAft>
                        <a:buClrTx/>
                        <a:buSzTx/>
                        <a:buFontTx/>
                        <a:buNone/>
                        <a:tabLst/>
                        <a:defRPr/>
                      </a:pPr>
                      <a:r>
                        <a:rPr lang="ru-RU" sz="1400" b="1" i="0" dirty="0" smtClean="0">
                          <a:solidFill>
                            <a:schemeClr val="tx1"/>
                          </a:solidFill>
                          <a:latin typeface="Times New Roman" pitchFamily="18" charset="0"/>
                          <a:cs typeface="Times New Roman" pitchFamily="18" charset="0"/>
                        </a:rPr>
                        <a:t>Городской  конкурс по ПДД «Путешествие инопланетян в страну «Светофорию» соавтор конспекта и участник театрализованной сказки </a:t>
                      </a:r>
                    </a:p>
                    <a:p>
                      <a:pPr algn="just">
                        <a:lnSpc>
                          <a:spcPct val="115000"/>
                        </a:lnSpc>
                        <a:spcAft>
                          <a:spcPts val="0"/>
                        </a:spcAft>
                      </a:pPr>
                      <a:r>
                        <a:rPr lang="ru-RU" sz="1400" b="1" i="0" dirty="0" smtClean="0">
                          <a:solidFill>
                            <a:schemeClr val="tx1"/>
                          </a:solidFill>
                          <a:latin typeface="Times New Roman" pitchFamily="18" charset="0"/>
                          <a:ea typeface="Times New Roman"/>
                          <a:cs typeface="Times New Roman" pitchFamily="18" charset="0"/>
                        </a:rPr>
                        <a:t>Литература </a:t>
                      </a:r>
                      <a:endParaRPr lang="ru-RU" sz="1400" b="1" i="0" dirty="0">
                        <a:solidFill>
                          <a:schemeClr val="tx1"/>
                        </a:solidFill>
                        <a:latin typeface="Times New Roman" pitchFamily="18" charset="0"/>
                        <a:ea typeface="Times New Roman"/>
                        <a:cs typeface="Times New Roman" pitchFamily="18" charset="0"/>
                      </a:endParaRPr>
                    </a:p>
                  </a:txBody>
                  <a:tcPr marL="68580" marR="68580" marT="0" marB="0">
                    <a:lnL>
                      <a:noFill/>
                    </a:lnL>
                    <a:lnR>
                      <a:noFill/>
                    </a:lnR>
                    <a:lnT>
                      <a:noFill/>
                    </a:lnT>
                    <a:lnB>
                      <a:noFill/>
                    </a:lnB>
                  </a:tcPr>
                </a:tc>
                <a:tc hMerge="1">
                  <a:txBody>
                    <a:bodyPr/>
                    <a:lstStyle/>
                    <a:p>
                      <a:endParaRPr lang="ru-RU"/>
                    </a:p>
                  </a:txBody>
                  <a:tcPr/>
                </a:tc>
                <a:tc>
                  <a:txBody>
                    <a:bodyPr/>
                    <a:lstStyle/>
                    <a:p>
                      <a:pPr algn="just"/>
                      <a:endParaRPr lang="ru-RU" sz="1400" b="1" i="0" dirty="0">
                        <a:solidFill>
                          <a:schemeClr val="tx1"/>
                        </a:solidFill>
                        <a:latin typeface="Times New Roman" pitchFamily="18" charset="0"/>
                        <a:cs typeface="Times New Roman" pitchFamily="18" charset="0"/>
                      </a:endParaRPr>
                    </a:p>
                  </a:txBody>
                  <a:tcPr marL="68580" marR="68580"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60180"/>
            <a:ext cx="7524750" cy="10717068"/>
          </a:xfrm>
          <a:prstGeom prst="rect">
            <a:avLst/>
          </a:prstGeom>
          <a:noFill/>
        </p:spPr>
      </p:pic>
      <p:graphicFrame>
        <p:nvGraphicFramePr>
          <p:cNvPr id="5" name="Таблица 4"/>
          <p:cNvGraphicFramePr>
            <a:graphicFrameLocks noGrp="1"/>
          </p:cNvGraphicFramePr>
          <p:nvPr/>
        </p:nvGraphicFramePr>
        <p:xfrm>
          <a:off x="1190607" y="1042164"/>
          <a:ext cx="5080018" cy="4171188"/>
        </p:xfrm>
        <a:graphic>
          <a:graphicData uri="http://schemas.openxmlformats.org/drawingml/2006/table">
            <a:tbl>
              <a:tblPr>
                <a:tableStyleId>{69C7853C-536D-4A76-A0AE-DD22124D55A5}</a:tableStyleId>
              </a:tblPr>
              <a:tblGrid>
                <a:gridCol w="2000264"/>
                <a:gridCol w="865176"/>
                <a:gridCol w="1143008"/>
                <a:gridCol w="1071570"/>
              </a:tblGrid>
              <a:tr h="490728">
                <a:tc>
                  <a:txBody>
                    <a:bodyPr/>
                    <a:lstStyle/>
                    <a:p>
                      <a:pPr algn="l">
                        <a:lnSpc>
                          <a:spcPct val="115000"/>
                        </a:lnSpc>
                        <a:spcAft>
                          <a:spcPts val="0"/>
                        </a:spcAft>
                      </a:pPr>
                      <a:r>
                        <a:rPr lang="ru-RU" sz="1400" dirty="0">
                          <a:latin typeface="Times New Roman" pitchFamily="18" charset="0"/>
                          <a:cs typeface="Times New Roman" pitchFamily="18" charset="0"/>
                        </a:rPr>
                        <a:t>Ф.И.О. ребенка</a:t>
                      </a:r>
                      <a:endParaRPr lang="ru-RU" sz="1400" dirty="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Карта задание</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Опросник</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Работа с макетом</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a:latin typeface="Times New Roman" pitchFamily="18" charset="0"/>
                          <a:cs typeface="Times New Roman" pitchFamily="18" charset="0"/>
                        </a:rPr>
                        <a:t>Гизатуллин Динар</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dirty="0" err="1">
                          <a:latin typeface="Times New Roman" pitchFamily="18" charset="0"/>
                          <a:cs typeface="Times New Roman" pitchFamily="18" charset="0"/>
                        </a:rPr>
                        <a:t>Перцева</a:t>
                      </a:r>
                      <a:r>
                        <a:rPr lang="en-US" sz="1400" dirty="0">
                          <a:latin typeface="Times New Roman" pitchFamily="18" charset="0"/>
                          <a:cs typeface="Times New Roman" pitchFamily="18" charset="0"/>
                        </a:rPr>
                        <a:t> </a:t>
                      </a:r>
                      <a:r>
                        <a:rPr lang="en-US" sz="1400" dirty="0" err="1">
                          <a:latin typeface="Times New Roman" pitchFamily="18" charset="0"/>
                          <a:cs typeface="Times New Roman" pitchFamily="18" charset="0"/>
                        </a:rPr>
                        <a:t>Анжела</a:t>
                      </a:r>
                      <a:endParaRPr lang="ru-RU" sz="1400" dirty="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a:latin typeface="Times New Roman" pitchFamily="18" charset="0"/>
                          <a:cs typeface="Times New Roman" pitchFamily="18" charset="0"/>
                        </a:rPr>
                        <a:t>Хуснулина Рамиля</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a:latin typeface="Times New Roman" pitchFamily="18" charset="0"/>
                          <a:cs typeface="Times New Roman" pitchFamily="18" charset="0"/>
                        </a:rPr>
                        <a:t>Хуснулина Алия</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a:latin typeface="Times New Roman" pitchFamily="18" charset="0"/>
                          <a:cs typeface="Times New Roman" pitchFamily="18" charset="0"/>
                        </a:rPr>
                        <a:t>Шакирзянов  Альберт</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a:latin typeface="Times New Roman" pitchFamily="18" charset="0"/>
                          <a:cs typeface="Times New Roman" pitchFamily="18" charset="0"/>
                        </a:rPr>
                        <a:t>Нестеров Павел</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a:latin typeface="Times New Roman" pitchFamily="18" charset="0"/>
                          <a:cs typeface="Times New Roman" pitchFamily="18" charset="0"/>
                        </a:rPr>
                        <a:t>Перевезенцев Вячеслав</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a:latin typeface="Times New Roman" pitchFamily="18" charset="0"/>
                          <a:cs typeface="Times New Roman" pitchFamily="18" charset="0"/>
                        </a:rPr>
                        <a:t>Афанасьев Данил</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a:latin typeface="Times New Roman" pitchFamily="18" charset="0"/>
                          <a:cs typeface="Times New Roman" pitchFamily="18" charset="0"/>
                        </a:rPr>
                        <a:t>Мингазиева Азалия</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a:latin typeface="Times New Roman" pitchFamily="18" charset="0"/>
                          <a:cs typeface="Times New Roman" pitchFamily="18" charset="0"/>
                        </a:rPr>
                        <a:t>Борисова Анжелика</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a:latin typeface="Times New Roman" pitchFamily="18" charset="0"/>
                          <a:cs typeface="Times New Roman" pitchFamily="18" charset="0"/>
                        </a:rPr>
                        <a:t>Пирогов Данил</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a:latin typeface="Times New Roman" pitchFamily="18" charset="0"/>
                          <a:cs typeface="Times New Roman" pitchFamily="18" charset="0"/>
                        </a:rPr>
                        <a:t>Матюшкин Данил</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a:latin typeface="Times New Roman" pitchFamily="18" charset="0"/>
                          <a:cs typeface="Times New Roman" pitchFamily="18" charset="0"/>
                        </a:rPr>
                        <a:t>Капралова Ирина</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a:latin typeface="Times New Roman" pitchFamily="18" charset="0"/>
                          <a:cs typeface="Times New Roman" pitchFamily="18" charset="0"/>
                        </a:rPr>
                        <a:t>Жилкина Екатерина</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r>
              <a:tr h="245364">
                <a:tc>
                  <a:txBody>
                    <a:bodyPr/>
                    <a:lstStyle/>
                    <a:p>
                      <a:pPr algn="l">
                        <a:lnSpc>
                          <a:spcPct val="115000"/>
                        </a:lnSpc>
                        <a:spcAft>
                          <a:spcPts val="0"/>
                        </a:spcAft>
                      </a:pPr>
                      <a:r>
                        <a:rPr lang="en-US" sz="1400" dirty="0" err="1">
                          <a:latin typeface="Times New Roman" pitchFamily="18" charset="0"/>
                          <a:cs typeface="Times New Roman" pitchFamily="18" charset="0"/>
                        </a:rPr>
                        <a:t>Шугулев</a:t>
                      </a:r>
                      <a:r>
                        <a:rPr lang="en-US" sz="1400" dirty="0">
                          <a:latin typeface="Times New Roman" pitchFamily="18" charset="0"/>
                          <a:cs typeface="Times New Roman" pitchFamily="18" charset="0"/>
                        </a:rPr>
                        <a:t> </a:t>
                      </a:r>
                      <a:r>
                        <a:rPr lang="en-US" sz="1400" dirty="0" err="1">
                          <a:latin typeface="Times New Roman" pitchFamily="18" charset="0"/>
                          <a:cs typeface="Times New Roman" pitchFamily="18" charset="0"/>
                        </a:rPr>
                        <a:t>Артур</a:t>
                      </a:r>
                      <a:endParaRPr lang="ru-RU" sz="1400" dirty="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выс</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a:latin typeface="Times New Roman" pitchFamily="18" charset="0"/>
                          <a:cs typeface="Times New Roman" pitchFamily="18" charset="0"/>
                        </a:rPr>
                        <a:t>сред</a:t>
                      </a:r>
                      <a:endParaRPr lang="ru-RU" sz="1400">
                        <a:latin typeface="Times New Roman" pitchFamily="18" charset="0"/>
                        <a:ea typeface="Calibri"/>
                        <a:cs typeface="Times New Roman" pitchFamily="18" charset="0"/>
                      </a:endParaRPr>
                    </a:p>
                  </a:txBody>
                  <a:tcPr marL="51994" marR="51994" marT="0" marB="0"/>
                </a:tc>
                <a:tc>
                  <a:txBody>
                    <a:bodyPr/>
                    <a:lstStyle/>
                    <a:p>
                      <a:pPr algn="ctr">
                        <a:lnSpc>
                          <a:spcPct val="115000"/>
                        </a:lnSpc>
                        <a:spcAft>
                          <a:spcPts val="0"/>
                        </a:spcAft>
                      </a:pPr>
                      <a:r>
                        <a:rPr lang="ru-RU" sz="1400" dirty="0">
                          <a:latin typeface="Times New Roman" pitchFamily="18" charset="0"/>
                          <a:cs typeface="Times New Roman" pitchFamily="18" charset="0"/>
                        </a:rPr>
                        <a:t>сред</a:t>
                      </a:r>
                      <a:endParaRPr lang="ru-RU" sz="1400" dirty="0">
                        <a:latin typeface="Times New Roman" pitchFamily="18" charset="0"/>
                        <a:ea typeface="Calibri"/>
                        <a:cs typeface="Times New Roman" pitchFamily="18" charset="0"/>
                      </a:endParaRPr>
                    </a:p>
                  </a:txBody>
                  <a:tcPr marL="51994" marR="51994" marT="0" marB="0"/>
                </a:tc>
              </a:tr>
            </a:tbl>
          </a:graphicData>
        </a:graphic>
      </p:graphicFrame>
      <p:graphicFrame>
        <p:nvGraphicFramePr>
          <p:cNvPr id="6" name="Диаграмма 5"/>
          <p:cNvGraphicFramePr/>
          <p:nvPr/>
        </p:nvGraphicFramePr>
        <p:xfrm>
          <a:off x="1119169" y="5328444"/>
          <a:ext cx="5286413" cy="407196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60180"/>
            <a:ext cx="7524750" cy="10717068"/>
          </a:xfrm>
          <a:prstGeom prst="rect">
            <a:avLst/>
          </a:prstGeom>
          <a:noFill/>
        </p:spPr>
      </p:pic>
      <p:graphicFrame>
        <p:nvGraphicFramePr>
          <p:cNvPr id="5" name="Содержимое 4"/>
          <p:cNvGraphicFramePr>
            <a:graphicFrameLocks noGrp="1"/>
          </p:cNvGraphicFramePr>
          <p:nvPr>
            <p:ph idx="1"/>
          </p:nvPr>
        </p:nvGraphicFramePr>
        <p:xfrm>
          <a:off x="1190607" y="827851"/>
          <a:ext cx="5214974" cy="736092"/>
        </p:xfrm>
        <a:graphic>
          <a:graphicData uri="http://schemas.openxmlformats.org/drawingml/2006/table">
            <a:tbl>
              <a:tblPr/>
              <a:tblGrid>
                <a:gridCol w="5214974"/>
              </a:tblGrid>
              <a:tr h="736092">
                <a:tc>
                  <a:txBody>
                    <a:bodyPr/>
                    <a:lstStyle/>
                    <a:p>
                      <a:pPr algn="ctr">
                        <a:lnSpc>
                          <a:spcPct val="115000"/>
                        </a:lnSpc>
                        <a:spcAft>
                          <a:spcPts val="0"/>
                        </a:spcAft>
                      </a:pPr>
                      <a:r>
                        <a:rPr lang="ru-RU" sz="1400" b="1" dirty="0" smtClean="0">
                          <a:solidFill>
                            <a:srgbClr val="7030A0"/>
                          </a:solidFill>
                          <a:latin typeface="Bookman Old Style" pitchFamily="18" charset="0"/>
                          <a:ea typeface="Times New Roman"/>
                          <a:cs typeface="Times New Roman"/>
                        </a:rPr>
                        <a:t>КОНСПЕКТ ЗАНЯТИЯ ВО II МЛАДШЕЙ ГРУППЕ ПО ПРАВИЛАМ ДОРОЖНОГО ДВИЖЕНИЯ</a:t>
                      </a:r>
                    </a:p>
                    <a:p>
                      <a:pPr algn="ctr">
                        <a:lnSpc>
                          <a:spcPct val="115000"/>
                        </a:lnSpc>
                        <a:spcAft>
                          <a:spcPts val="0"/>
                        </a:spcAft>
                      </a:pPr>
                      <a:r>
                        <a:rPr lang="ru-RU" sz="1400" b="1" dirty="0" smtClean="0">
                          <a:solidFill>
                            <a:srgbClr val="7030A0"/>
                          </a:solidFill>
                          <a:latin typeface="Bookman Old Style" pitchFamily="18" charset="0"/>
                          <a:ea typeface="Times New Roman"/>
                          <a:cs typeface="Times New Roman"/>
                        </a:rPr>
                        <a:t> "БУРАТИНО В ГОСТЯХ У ДЕТЕЙ" </a:t>
                      </a:r>
                      <a:endParaRPr lang="ru-RU" sz="1000" b="1" dirty="0">
                        <a:solidFill>
                          <a:srgbClr val="7030A0"/>
                        </a:solidFill>
                        <a:latin typeface="Bookman Old Style" pitchFamily="18" charset="0"/>
                        <a:ea typeface="Calibri"/>
                        <a:cs typeface="Times New Roman"/>
                      </a:endParaRPr>
                    </a:p>
                  </a:txBody>
                  <a:tcPr marL="0" marR="0" marT="0" marB="0" anchor="ctr">
                    <a:lnL>
                      <a:noFill/>
                    </a:lnL>
                    <a:lnR>
                      <a:noFill/>
                    </a:lnR>
                    <a:lnT>
                      <a:noFill/>
                    </a:lnT>
                    <a:lnB>
                      <a:noFill/>
                    </a:lnB>
                  </a:tcPr>
                </a:tc>
              </a:tr>
            </a:tbl>
          </a:graphicData>
        </a:graphic>
      </p:graphicFrame>
      <p:graphicFrame>
        <p:nvGraphicFramePr>
          <p:cNvPr id="6" name="Таблица 5"/>
          <p:cNvGraphicFramePr>
            <a:graphicFrameLocks noGrp="1"/>
          </p:cNvGraphicFramePr>
          <p:nvPr/>
        </p:nvGraphicFramePr>
        <p:xfrm>
          <a:off x="3833813" y="5114130"/>
          <a:ext cx="2643206" cy="4480560"/>
        </p:xfrm>
        <a:graphic>
          <a:graphicData uri="http://schemas.openxmlformats.org/drawingml/2006/table">
            <a:tbl>
              <a:tblPr/>
              <a:tblGrid>
                <a:gridCol w="2643206"/>
              </a:tblGrid>
              <a:tr h="2143140">
                <a:tc>
                  <a:txBody>
                    <a:bodyPr/>
                    <a:lstStyle/>
                    <a:p>
                      <a:pPr marL="36000" algn="just">
                        <a:lnSpc>
                          <a:spcPct val="100000"/>
                        </a:lnSpc>
                        <a:spcAft>
                          <a:spcPts val="0"/>
                        </a:spcAft>
                      </a:pPr>
                      <a:r>
                        <a:rPr lang="ru-RU" sz="1400" b="1" dirty="0" smtClean="0">
                          <a:solidFill>
                            <a:srgbClr val="454442"/>
                          </a:solidFill>
                          <a:latin typeface="Times New Roman" pitchFamily="18" charset="0"/>
                          <a:ea typeface="Times New Roman"/>
                          <a:cs typeface="Times New Roman" pitchFamily="18" charset="0"/>
                        </a:rPr>
                        <a:t>Предварительная </a:t>
                      </a:r>
                      <a:r>
                        <a:rPr lang="ru-RU" sz="1400" b="1" dirty="0">
                          <a:solidFill>
                            <a:srgbClr val="454442"/>
                          </a:solidFill>
                          <a:latin typeface="Times New Roman" pitchFamily="18" charset="0"/>
                          <a:ea typeface="Times New Roman"/>
                          <a:cs typeface="Times New Roman" pitchFamily="18" charset="0"/>
                        </a:rPr>
                        <a:t>работа:</a:t>
                      </a:r>
                      <a:endParaRPr lang="ru-RU" sz="1400" dirty="0">
                        <a:latin typeface="Times New Roman" pitchFamily="18" charset="0"/>
                        <a:ea typeface="Calibri"/>
                        <a:cs typeface="Times New Roman" pitchFamily="18" charset="0"/>
                      </a:endParaRPr>
                    </a:p>
                    <a:p>
                      <a:pPr marL="36000" algn="just">
                        <a:lnSpc>
                          <a:spcPct val="100000"/>
                        </a:lnSpc>
                        <a:spcAft>
                          <a:spcPts val="0"/>
                        </a:spcAft>
                      </a:pPr>
                      <a:r>
                        <a:rPr lang="ru-RU" sz="1400" dirty="0">
                          <a:solidFill>
                            <a:srgbClr val="454442"/>
                          </a:solidFill>
                          <a:latin typeface="Times New Roman" pitchFamily="18" charset="0"/>
                          <a:ea typeface="Times New Roman"/>
                          <a:cs typeface="Times New Roman" pitchFamily="18" charset="0"/>
                        </a:rPr>
                        <a:t>- Рассматривание картинок с изображением транспорта.</a:t>
                      </a:r>
                      <a:endParaRPr lang="ru-RU" sz="1400" dirty="0">
                        <a:latin typeface="Times New Roman" pitchFamily="18" charset="0"/>
                        <a:ea typeface="Calibri"/>
                        <a:cs typeface="Times New Roman" pitchFamily="18" charset="0"/>
                      </a:endParaRPr>
                    </a:p>
                    <a:p>
                      <a:pPr marL="36000" algn="just">
                        <a:lnSpc>
                          <a:spcPct val="100000"/>
                        </a:lnSpc>
                        <a:spcAft>
                          <a:spcPts val="0"/>
                        </a:spcAft>
                      </a:pPr>
                      <a:r>
                        <a:rPr lang="ru-RU" sz="1400" dirty="0">
                          <a:solidFill>
                            <a:srgbClr val="454442"/>
                          </a:solidFill>
                          <a:latin typeface="Times New Roman" pitchFamily="18" charset="0"/>
                          <a:ea typeface="Times New Roman"/>
                          <a:cs typeface="Times New Roman" pitchFamily="18" charset="0"/>
                        </a:rPr>
                        <a:t>- Наблюдение за работой шофера и транспортом на прогулке.</a:t>
                      </a:r>
                      <a:endParaRPr lang="ru-RU" sz="1400" dirty="0">
                        <a:latin typeface="Times New Roman" pitchFamily="18" charset="0"/>
                        <a:ea typeface="Calibri"/>
                        <a:cs typeface="Times New Roman" pitchFamily="18" charset="0"/>
                      </a:endParaRPr>
                    </a:p>
                    <a:p>
                      <a:pPr marL="36000" algn="just">
                        <a:lnSpc>
                          <a:spcPct val="100000"/>
                        </a:lnSpc>
                        <a:spcAft>
                          <a:spcPts val="0"/>
                        </a:spcAft>
                      </a:pPr>
                      <a:r>
                        <a:rPr lang="ru-RU" sz="1400" dirty="0">
                          <a:solidFill>
                            <a:srgbClr val="454442"/>
                          </a:solidFill>
                          <a:latin typeface="Times New Roman" pitchFamily="18" charset="0"/>
                          <a:ea typeface="Times New Roman"/>
                          <a:cs typeface="Times New Roman" pitchFamily="18" charset="0"/>
                        </a:rPr>
                        <a:t>- Прослушивание сказки «Самый нужный знак»</a:t>
                      </a:r>
                      <a:endParaRPr lang="ru-RU" sz="1400" dirty="0">
                        <a:latin typeface="Times New Roman" pitchFamily="18" charset="0"/>
                        <a:ea typeface="Calibri"/>
                        <a:cs typeface="Times New Roman" pitchFamily="18" charset="0"/>
                      </a:endParaRPr>
                    </a:p>
                    <a:p>
                      <a:pPr marL="36000" algn="just">
                        <a:lnSpc>
                          <a:spcPct val="100000"/>
                        </a:lnSpc>
                        <a:spcAft>
                          <a:spcPts val="0"/>
                        </a:spcAft>
                      </a:pPr>
                      <a:r>
                        <a:rPr lang="ru-RU" sz="1400" dirty="0">
                          <a:solidFill>
                            <a:srgbClr val="454442"/>
                          </a:solidFill>
                          <a:latin typeface="Times New Roman" pitchFamily="18" charset="0"/>
                          <a:ea typeface="Times New Roman"/>
                          <a:cs typeface="Times New Roman" pitchFamily="18" charset="0"/>
                        </a:rPr>
                        <a:t>- Совместная коллективная работа лепка «Наша улица».</a:t>
                      </a:r>
                      <a:endParaRPr lang="ru-RU" sz="1400" dirty="0">
                        <a:latin typeface="Times New Roman" pitchFamily="18" charset="0"/>
                        <a:ea typeface="Calibri"/>
                        <a:cs typeface="Times New Roman" pitchFamily="18" charset="0"/>
                      </a:endParaRPr>
                    </a:p>
                    <a:p>
                      <a:pPr marL="36000" algn="just">
                        <a:lnSpc>
                          <a:spcPct val="100000"/>
                        </a:lnSpc>
                        <a:spcAft>
                          <a:spcPts val="0"/>
                        </a:spcAft>
                      </a:pPr>
                      <a:r>
                        <a:rPr lang="ru-RU" sz="1400" dirty="0">
                          <a:solidFill>
                            <a:srgbClr val="454442"/>
                          </a:solidFill>
                          <a:latin typeface="Times New Roman" pitchFamily="18" charset="0"/>
                          <a:ea typeface="Times New Roman"/>
                          <a:cs typeface="Times New Roman" pitchFamily="18" charset="0"/>
                        </a:rPr>
                        <a:t>- Работа с родителями: поделки и рисунки по теме ПДД.</a:t>
                      </a:r>
                      <a:endParaRPr lang="ru-RU" sz="1400" dirty="0">
                        <a:latin typeface="Times New Roman" pitchFamily="18" charset="0"/>
                        <a:ea typeface="Calibri"/>
                        <a:cs typeface="Times New Roman" pitchFamily="18" charset="0"/>
                      </a:endParaRPr>
                    </a:p>
                    <a:p>
                      <a:pPr marL="36000" algn="just">
                        <a:lnSpc>
                          <a:spcPct val="100000"/>
                        </a:lnSpc>
                        <a:spcAft>
                          <a:spcPts val="0"/>
                        </a:spcAft>
                      </a:pPr>
                      <a:r>
                        <a:rPr lang="ru-RU" sz="1400" b="1" dirty="0">
                          <a:solidFill>
                            <a:srgbClr val="454442"/>
                          </a:solidFill>
                          <a:latin typeface="Times New Roman" pitchFamily="18" charset="0"/>
                          <a:ea typeface="Times New Roman"/>
                          <a:cs typeface="Times New Roman" pitchFamily="18" charset="0"/>
                        </a:rPr>
                        <a:t>Материалы и оборудование: </a:t>
                      </a:r>
                      <a:r>
                        <a:rPr lang="ru-RU" sz="1400" dirty="0">
                          <a:solidFill>
                            <a:srgbClr val="454442"/>
                          </a:solidFill>
                          <a:latin typeface="Times New Roman" pitchFamily="18" charset="0"/>
                          <a:ea typeface="Times New Roman"/>
                          <a:cs typeface="Times New Roman" pitchFamily="18" charset="0"/>
                        </a:rPr>
                        <a:t>игрушка Буратино, </a:t>
                      </a:r>
                      <a:r>
                        <a:rPr lang="ru-RU" sz="1400" dirty="0" err="1">
                          <a:solidFill>
                            <a:srgbClr val="454442"/>
                          </a:solidFill>
                          <a:latin typeface="Times New Roman" pitchFamily="18" charset="0"/>
                          <a:ea typeface="Times New Roman"/>
                          <a:cs typeface="Times New Roman" pitchFamily="18" charset="0"/>
                        </a:rPr>
                        <a:t>фланелеграф</a:t>
                      </a:r>
                      <a:r>
                        <a:rPr lang="ru-RU" sz="1400" dirty="0">
                          <a:solidFill>
                            <a:srgbClr val="454442"/>
                          </a:solidFill>
                          <a:latin typeface="Times New Roman" pitchFamily="18" charset="0"/>
                          <a:ea typeface="Times New Roman"/>
                          <a:cs typeface="Times New Roman" pitchFamily="18" charset="0"/>
                        </a:rPr>
                        <a:t>, изображения дорожных знаков, волшебная коробка, игрушечные машинки, гаражи, макет светофора, карточки с изображением транспорта, елка, пальто, </a:t>
                      </a:r>
                      <a:r>
                        <a:rPr lang="ru-RU" sz="1400" baseline="0" dirty="0" smtClean="0">
                          <a:solidFill>
                            <a:srgbClr val="454442"/>
                          </a:solidFill>
                          <a:latin typeface="Times New Roman" pitchFamily="18" charset="0"/>
                          <a:ea typeface="Times New Roman"/>
                          <a:cs typeface="Times New Roman" pitchFamily="18" charset="0"/>
                        </a:rPr>
                        <a:t> </a:t>
                      </a:r>
                      <a:r>
                        <a:rPr lang="ru-RU" sz="1400" dirty="0" smtClean="0">
                          <a:solidFill>
                            <a:srgbClr val="454442"/>
                          </a:solidFill>
                          <a:latin typeface="Times New Roman" pitchFamily="18" charset="0"/>
                          <a:ea typeface="Times New Roman"/>
                          <a:cs typeface="Times New Roman" pitchFamily="18" charset="0"/>
                        </a:rPr>
                        <a:t>песня </a:t>
                      </a:r>
                      <a:r>
                        <a:rPr lang="ru-RU" sz="1400" dirty="0">
                          <a:solidFill>
                            <a:srgbClr val="454442"/>
                          </a:solidFill>
                          <a:latin typeface="Times New Roman" pitchFamily="18" charset="0"/>
                          <a:ea typeface="Times New Roman"/>
                          <a:cs typeface="Times New Roman" pitchFamily="18" charset="0"/>
                        </a:rPr>
                        <a:t>В. Леонтьева «Зеленый свет».</a:t>
                      </a:r>
                      <a:endParaRPr lang="ru-RU" sz="1400" dirty="0">
                        <a:latin typeface="Times New Roman" pitchFamily="18" charset="0"/>
                        <a:ea typeface="Calibri"/>
                        <a:cs typeface="Times New Roman" pitchFamily="18" charset="0"/>
                      </a:endParaRPr>
                    </a:p>
                    <a:p>
                      <a:pPr marL="36000" algn="just">
                        <a:lnSpc>
                          <a:spcPct val="100000"/>
                        </a:lnSpc>
                        <a:spcAft>
                          <a:spcPts val="0"/>
                        </a:spcAft>
                      </a:pPr>
                      <a:r>
                        <a:rPr lang="ru-RU" sz="1400" dirty="0">
                          <a:solidFill>
                            <a:srgbClr val="454442"/>
                          </a:solidFill>
                          <a:latin typeface="Times New Roman" pitchFamily="18" charset="0"/>
                          <a:ea typeface="Times New Roman"/>
                          <a:cs typeface="Times New Roman" pitchFamily="18" charset="0"/>
                        </a:rPr>
                        <a:t> </a:t>
                      </a:r>
                      <a:endParaRPr lang="ru-RU" sz="1400" dirty="0">
                        <a:latin typeface="Times New Roman" pitchFamily="18" charset="0"/>
                        <a:ea typeface="Calibri"/>
                        <a:cs typeface="Times New Roman" pitchFamily="18" charset="0"/>
                      </a:endParaRPr>
                    </a:p>
                  </a:txBody>
                  <a:tcPr marL="0" marR="0" marT="0" marB="0">
                    <a:lnL>
                      <a:noFill/>
                    </a:lnL>
                    <a:lnR>
                      <a:noFill/>
                    </a:lnR>
                    <a:lnT>
                      <a:noFill/>
                    </a:lnT>
                    <a:lnB>
                      <a:noFill/>
                    </a:lnB>
                  </a:tcPr>
                </a:tc>
              </a:tr>
            </a:tbl>
          </a:graphicData>
        </a:graphic>
      </p:graphicFrame>
      <p:sp>
        <p:nvSpPr>
          <p:cNvPr id="38913" name="Rectangle 1"/>
          <p:cNvSpPr>
            <a:spLocks noChangeArrowheads="1"/>
          </p:cNvSpPr>
          <p:nvPr/>
        </p:nvSpPr>
        <p:spPr bwMode="auto">
          <a:xfrm>
            <a:off x="0" y="43936"/>
            <a:ext cx="184725" cy="369328"/>
          </a:xfrm>
          <a:prstGeom prst="rect">
            <a:avLst/>
          </a:prstGeom>
          <a:noFill/>
          <a:ln w="9525">
            <a:noFill/>
            <a:miter lim="800000"/>
            <a:headEnd/>
            <a:tailEnd/>
          </a:ln>
          <a:effectLst/>
        </p:spPr>
        <p:txBody>
          <a:bodyPr vert="horz" wrap="none" lIns="91437" tIns="45718" rIns="91437" bIns="45718" numCol="1" anchor="ctr" anchorCtr="0" compatLnSpc="1">
            <a:prstTxWarp prst="textNoShape">
              <a:avLst/>
            </a:prstTxWarp>
            <a:spAutoFit/>
          </a:bodyPr>
          <a:lstStyle/>
          <a:p>
            <a:pPr defTabSz="914372" fontAlgn="base">
              <a:spcBef>
                <a:spcPct val="0"/>
              </a:spcBef>
              <a:spcAft>
                <a:spcPct val="0"/>
              </a:spcAft>
              <a:tabLst>
                <a:tab pos="457186" algn="l"/>
              </a:tabLst>
            </a:pPr>
            <a:endParaRPr lang="ru-RU" sz="1800" dirty="0" smtClean="0">
              <a:latin typeface="Arial" pitchFamily="34" charset="0"/>
            </a:endParaRPr>
          </a:p>
        </p:txBody>
      </p:sp>
      <p:pic>
        <p:nvPicPr>
          <p:cNvPr id="20481" name="Picture 1" descr="C:\Documents and Settings\Администратор\Рабочий стол\Новая папка (3)\IMG_4433.jpg"/>
          <p:cNvPicPr>
            <a:picLocks noChangeAspect="1" noChangeArrowheads="1"/>
          </p:cNvPicPr>
          <p:nvPr/>
        </p:nvPicPr>
        <p:blipFill>
          <a:blip r:embed="rId3" cstate="print"/>
          <a:srcRect/>
          <a:stretch>
            <a:fillRect/>
          </a:stretch>
        </p:blipFill>
        <p:spPr bwMode="auto">
          <a:xfrm>
            <a:off x="4191003" y="2399486"/>
            <a:ext cx="2542263" cy="1906589"/>
          </a:xfrm>
          <a:prstGeom prst="round2DiagRect">
            <a:avLst/>
          </a:prstGeom>
          <a:noFill/>
        </p:spPr>
      </p:pic>
      <p:pic>
        <p:nvPicPr>
          <p:cNvPr id="20482" name="Picture 2" descr="C:\Documents and Settings\Администратор\Рабочий стол\Новая папка (3)\IMG_4435.jpg"/>
          <p:cNvPicPr>
            <a:picLocks noChangeAspect="1" noChangeArrowheads="1"/>
          </p:cNvPicPr>
          <p:nvPr/>
        </p:nvPicPr>
        <p:blipFill>
          <a:blip r:embed="rId4" cstate="print"/>
          <a:srcRect/>
          <a:stretch>
            <a:fillRect/>
          </a:stretch>
        </p:blipFill>
        <p:spPr bwMode="auto">
          <a:xfrm>
            <a:off x="833417" y="6185700"/>
            <a:ext cx="2762428" cy="2071702"/>
          </a:xfrm>
          <a:prstGeom prst="round2DiagRect">
            <a:avLst/>
          </a:prstGeom>
          <a:noFill/>
        </p:spPr>
      </p:pic>
      <p:sp>
        <p:nvSpPr>
          <p:cNvPr id="9" name="Прямоугольник 8"/>
          <p:cNvSpPr/>
          <p:nvPr/>
        </p:nvSpPr>
        <p:spPr>
          <a:xfrm>
            <a:off x="976293" y="1613668"/>
            <a:ext cx="3143272" cy="3539430"/>
          </a:xfrm>
          <a:prstGeom prst="rect">
            <a:avLst/>
          </a:prstGeom>
        </p:spPr>
        <p:txBody>
          <a:bodyPr wrap="square">
            <a:spAutoFit/>
          </a:bodyPr>
          <a:lstStyle/>
          <a:p>
            <a:pPr marL="36000" algn="just">
              <a:lnSpc>
                <a:spcPct val="100000"/>
              </a:lnSpc>
              <a:spcAft>
                <a:spcPts val="0"/>
              </a:spcAft>
            </a:pPr>
            <a:r>
              <a:rPr lang="ru-RU" sz="1400" b="1" dirty="0" smtClean="0">
                <a:solidFill>
                  <a:srgbClr val="454442"/>
                </a:solidFill>
                <a:latin typeface="Times New Roman" pitchFamily="18" charset="0"/>
                <a:ea typeface="Times New Roman"/>
                <a:cs typeface="Times New Roman" pitchFamily="18" charset="0"/>
              </a:rPr>
              <a:t>Программное содержание:</a:t>
            </a:r>
            <a:endParaRPr lang="ru-RU" sz="1400" dirty="0" smtClean="0">
              <a:latin typeface="Times New Roman" pitchFamily="18" charset="0"/>
              <a:ea typeface="Calibri"/>
              <a:cs typeface="Times New Roman" pitchFamily="18" charset="0"/>
            </a:endParaRPr>
          </a:p>
          <a:p>
            <a:pPr marL="36000" lvl="0" indent="-342900" algn="just">
              <a:lnSpc>
                <a:spcPct val="100000"/>
              </a:lnSpc>
              <a:spcAft>
                <a:spcPts val="0"/>
              </a:spcAft>
              <a:tabLst>
                <a:tab pos="457200" algn="l"/>
              </a:tabLst>
            </a:pPr>
            <a:r>
              <a:rPr lang="ru-RU" sz="1400" dirty="0" smtClean="0">
                <a:solidFill>
                  <a:srgbClr val="454442"/>
                </a:solidFill>
                <a:latin typeface="Times New Roman" pitchFamily="18" charset="0"/>
                <a:ea typeface="Times New Roman"/>
                <a:cs typeface="Times New Roman" pitchFamily="18" charset="0"/>
              </a:rPr>
              <a:t>Формировать представление детей о транспорте, его классификации, составных частях.</a:t>
            </a:r>
            <a:endParaRPr lang="ru-RU" sz="1400" dirty="0" smtClean="0">
              <a:latin typeface="Times New Roman" pitchFamily="18" charset="0"/>
              <a:ea typeface="Calibri"/>
              <a:cs typeface="Times New Roman" pitchFamily="18" charset="0"/>
            </a:endParaRPr>
          </a:p>
          <a:p>
            <a:pPr marL="36000" lvl="0" indent="-342900" algn="just">
              <a:lnSpc>
                <a:spcPct val="100000"/>
              </a:lnSpc>
              <a:spcAft>
                <a:spcPts val="0"/>
              </a:spcAft>
              <a:tabLst>
                <a:tab pos="457200" algn="l"/>
              </a:tabLst>
            </a:pPr>
            <a:r>
              <a:rPr lang="ru-RU" sz="1400" dirty="0" smtClean="0">
                <a:solidFill>
                  <a:srgbClr val="454442"/>
                </a:solidFill>
                <a:latin typeface="Times New Roman" pitchFamily="18" charset="0"/>
                <a:ea typeface="Times New Roman"/>
                <a:cs typeface="Times New Roman" pitchFamily="18" charset="0"/>
              </a:rPr>
              <a:t>Продолжать учить узнавать и называть дорожные знаки, понимать их значимость.</a:t>
            </a:r>
            <a:endParaRPr lang="ru-RU" sz="1400" dirty="0" smtClean="0">
              <a:latin typeface="Times New Roman" pitchFamily="18" charset="0"/>
              <a:ea typeface="Calibri"/>
              <a:cs typeface="Times New Roman" pitchFamily="18" charset="0"/>
            </a:endParaRPr>
          </a:p>
          <a:p>
            <a:pPr marL="36000" lvl="0" indent="-342900" algn="just">
              <a:lnSpc>
                <a:spcPct val="100000"/>
              </a:lnSpc>
              <a:spcAft>
                <a:spcPts val="0"/>
              </a:spcAft>
              <a:tabLst>
                <a:tab pos="457200" algn="l"/>
              </a:tabLst>
            </a:pPr>
            <a:r>
              <a:rPr lang="ru-RU" sz="1400" dirty="0" smtClean="0">
                <a:solidFill>
                  <a:srgbClr val="454442"/>
                </a:solidFill>
                <a:latin typeface="Times New Roman" pitchFamily="18" charset="0"/>
                <a:ea typeface="Times New Roman"/>
                <a:cs typeface="Times New Roman" pitchFamily="18" charset="0"/>
              </a:rPr>
              <a:t>Продолжать учить узнавать и называть светофор, его сигналы и действия пешеходов.</a:t>
            </a:r>
            <a:endParaRPr lang="ru-RU" sz="1400" dirty="0" smtClean="0">
              <a:latin typeface="Times New Roman" pitchFamily="18" charset="0"/>
              <a:ea typeface="Calibri"/>
              <a:cs typeface="Times New Roman" pitchFamily="18" charset="0"/>
            </a:endParaRPr>
          </a:p>
          <a:p>
            <a:pPr marL="36000" lvl="0" indent="-342900" algn="just">
              <a:lnSpc>
                <a:spcPct val="100000"/>
              </a:lnSpc>
              <a:spcAft>
                <a:spcPts val="0"/>
              </a:spcAft>
              <a:tabLst>
                <a:tab pos="457200" algn="l"/>
              </a:tabLst>
            </a:pPr>
            <a:r>
              <a:rPr lang="ru-RU" sz="1400" dirty="0" smtClean="0">
                <a:solidFill>
                  <a:srgbClr val="454442"/>
                </a:solidFill>
                <a:latin typeface="Times New Roman" pitchFamily="18" charset="0"/>
                <a:ea typeface="Times New Roman"/>
                <a:cs typeface="Times New Roman" pitchFamily="18" charset="0"/>
              </a:rPr>
              <a:t>Развивать логическое мышление, внимание детей.</a:t>
            </a:r>
            <a:endParaRPr lang="ru-RU" sz="1400" dirty="0" smtClean="0">
              <a:latin typeface="Times New Roman" pitchFamily="18" charset="0"/>
              <a:ea typeface="Calibri"/>
              <a:cs typeface="Times New Roman" pitchFamily="18" charset="0"/>
            </a:endParaRPr>
          </a:p>
          <a:p>
            <a:pPr marL="36000" lvl="0" indent="-342900" algn="just">
              <a:lnSpc>
                <a:spcPct val="100000"/>
              </a:lnSpc>
              <a:spcAft>
                <a:spcPts val="0"/>
              </a:spcAft>
              <a:tabLst>
                <a:tab pos="457200" algn="l"/>
              </a:tabLst>
            </a:pPr>
            <a:r>
              <a:rPr lang="ru-RU" sz="1400" dirty="0" smtClean="0">
                <a:solidFill>
                  <a:srgbClr val="454442"/>
                </a:solidFill>
                <a:latin typeface="Times New Roman" pitchFamily="18" charset="0"/>
                <a:ea typeface="Times New Roman"/>
                <a:cs typeface="Times New Roman" pitchFamily="18" charset="0"/>
              </a:rPr>
              <a:t>Активизировать в речи детей слова: грузовой, легковой, светофор, пешеходный переход, название частей машины, проезжая часть, тротуар.</a:t>
            </a:r>
            <a:endParaRPr lang="ru-RU" sz="1400" dirty="0">
              <a:latin typeface="Times New Roman" pitchFamily="18" charset="0"/>
              <a:ea typeface="Calibri"/>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3" name="Прямоугольник 2"/>
          <p:cNvSpPr/>
          <p:nvPr/>
        </p:nvSpPr>
        <p:spPr>
          <a:xfrm>
            <a:off x="1047731" y="664835"/>
            <a:ext cx="5429287" cy="7201972"/>
          </a:xfrm>
          <a:prstGeom prst="rect">
            <a:avLst/>
          </a:prstGeom>
        </p:spPr>
        <p:txBody>
          <a:bodyPr wrap="square">
            <a:spAutoFit/>
          </a:bodyPr>
          <a:lstStyle/>
          <a:p>
            <a:pPr marL="36000" algn="ctr">
              <a:lnSpc>
                <a:spcPct val="100000"/>
              </a:lnSpc>
              <a:spcAft>
                <a:spcPts val="0"/>
              </a:spcAft>
            </a:pPr>
            <a:r>
              <a:rPr lang="ru-RU" sz="1400" b="1" dirty="0" smtClean="0">
                <a:solidFill>
                  <a:srgbClr val="454442"/>
                </a:solidFill>
                <a:latin typeface="Times New Roman" pitchFamily="18" charset="0"/>
                <a:ea typeface="Times New Roman"/>
                <a:cs typeface="Times New Roman" pitchFamily="18" charset="0"/>
              </a:rPr>
              <a:t>Ход занятия:</a:t>
            </a:r>
            <a:endParaRPr lang="ru-RU" sz="1400" dirty="0" smtClean="0">
              <a:latin typeface="Times New Roman" pitchFamily="18" charset="0"/>
              <a:ea typeface="Calibri"/>
              <a:cs typeface="Times New Roman" pitchFamily="18" charset="0"/>
            </a:endParaRPr>
          </a:p>
          <a:p>
            <a:pPr marL="36000" algn="just">
              <a:lnSpc>
                <a:spcPct val="100000"/>
              </a:lnSpc>
              <a:spcAft>
                <a:spcPts val="0"/>
              </a:spcAft>
            </a:pPr>
            <a:r>
              <a:rPr lang="ru-RU" sz="1400" dirty="0" smtClean="0">
                <a:solidFill>
                  <a:srgbClr val="454442"/>
                </a:solidFill>
                <a:latin typeface="Times New Roman" pitchFamily="18" charset="0"/>
                <a:ea typeface="Times New Roman"/>
                <a:cs typeface="Times New Roman" pitchFamily="18" charset="0"/>
              </a:rPr>
              <a:t>1. В гости к детям пришел Буратино, в руках у него конверт. Воспитатель сообщает, что по дороге на работу встретила Буратино. Он шел по проезжей части, мимо него на большой скорости проезжали огромные машины и громко сигналили. Буратино боялся. Буратино стало жалко, взяла его с собой в детский сад, он посидит на занятии.</a:t>
            </a:r>
            <a:endParaRPr lang="ru-RU" sz="1400" dirty="0" smtClean="0">
              <a:latin typeface="Times New Roman" pitchFamily="18" charset="0"/>
              <a:ea typeface="Calibri"/>
              <a:cs typeface="Times New Roman" pitchFamily="18" charset="0"/>
            </a:endParaRPr>
          </a:p>
          <a:p>
            <a:pPr marL="36000" algn="just">
              <a:lnSpc>
                <a:spcPct val="100000"/>
              </a:lnSpc>
              <a:spcAft>
                <a:spcPts val="0"/>
              </a:spcAft>
            </a:pPr>
            <a:r>
              <a:rPr lang="ru-RU" sz="1400" dirty="0" smtClean="0">
                <a:solidFill>
                  <a:srgbClr val="454442"/>
                </a:solidFill>
                <a:latin typeface="Times New Roman" pitchFamily="18" charset="0"/>
                <a:ea typeface="Times New Roman"/>
                <a:cs typeface="Times New Roman" pitchFamily="18" charset="0"/>
              </a:rPr>
              <a:t>Беседа воспитателя и детей:</a:t>
            </a:r>
            <a:endParaRPr lang="ru-RU" sz="1400" dirty="0" smtClean="0">
              <a:latin typeface="Times New Roman" pitchFamily="18" charset="0"/>
              <a:ea typeface="Calibri"/>
              <a:cs typeface="Times New Roman" pitchFamily="18" charset="0"/>
            </a:endParaRPr>
          </a:p>
          <a:p>
            <a:pPr marL="36000" algn="just">
              <a:lnSpc>
                <a:spcPct val="100000"/>
              </a:lnSpc>
              <a:spcAft>
                <a:spcPts val="0"/>
              </a:spcAft>
            </a:pPr>
            <a:r>
              <a:rPr lang="ru-RU" sz="1400" dirty="0" smtClean="0">
                <a:solidFill>
                  <a:srgbClr val="454442"/>
                </a:solidFill>
                <a:latin typeface="Times New Roman" pitchFamily="18" charset="0"/>
                <a:ea typeface="Times New Roman"/>
                <a:cs typeface="Times New Roman" pitchFamily="18" charset="0"/>
              </a:rPr>
              <a:t>- Как называется место, где едут машины? (проезжая часть – хором и индивидуальный ответ)</a:t>
            </a:r>
            <a:endParaRPr lang="ru-RU" sz="1400" dirty="0" smtClean="0">
              <a:latin typeface="Times New Roman" pitchFamily="18" charset="0"/>
              <a:ea typeface="Calibri"/>
              <a:cs typeface="Times New Roman" pitchFamily="18" charset="0"/>
            </a:endParaRPr>
          </a:p>
          <a:p>
            <a:pPr marL="36000" algn="just">
              <a:lnSpc>
                <a:spcPct val="100000"/>
              </a:lnSpc>
              <a:spcAft>
                <a:spcPts val="0"/>
              </a:spcAft>
            </a:pPr>
            <a:r>
              <a:rPr lang="ru-RU" sz="1400" dirty="0" smtClean="0">
                <a:solidFill>
                  <a:srgbClr val="454442"/>
                </a:solidFill>
                <a:latin typeface="Times New Roman" pitchFamily="18" charset="0"/>
                <a:ea typeface="Times New Roman"/>
                <a:cs typeface="Times New Roman" pitchFamily="18" charset="0"/>
              </a:rPr>
              <a:t>- Как называется место, где ходят пешеходы? (тротуар – хором и индивидуальный ответ)</a:t>
            </a:r>
            <a:endParaRPr lang="ru-RU" sz="1400" dirty="0" smtClean="0">
              <a:latin typeface="Times New Roman" pitchFamily="18" charset="0"/>
              <a:ea typeface="Calibri"/>
              <a:cs typeface="Times New Roman" pitchFamily="18" charset="0"/>
            </a:endParaRPr>
          </a:p>
          <a:p>
            <a:pPr marL="36000" algn="just">
              <a:lnSpc>
                <a:spcPct val="100000"/>
              </a:lnSpc>
              <a:spcAft>
                <a:spcPts val="0"/>
              </a:spcAft>
            </a:pPr>
            <a:r>
              <a:rPr lang="ru-RU" sz="1400" dirty="0" smtClean="0">
                <a:solidFill>
                  <a:srgbClr val="454442"/>
                </a:solidFill>
                <a:latin typeface="Times New Roman" pitchFamily="18" charset="0"/>
                <a:ea typeface="Times New Roman"/>
                <a:cs typeface="Times New Roman" pitchFamily="18" charset="0"/>
              </a:rPr>
              <a:t>- Где можно переходить через дорогу? (по пешеходному переходу). Показывается знак «Пешеходный переход».</a:t>
            </a:r>
            <a:endParaRPr lang="ru-RU" sz="1400" dirty="0" smtClean="0">
              <a:latin typeface="Times New Roman" pitchFamily="18" charset="0"/>
              <a:ea typeface="Calibri"/>
              <a:cs typeface="Times New Roman" pitchFamily="18" charset="0"/>
            </a:endParaRPr>
          </a:p>
          <a:p>
            <a:pPr marL="36000" algn="just">
              <a:lnSpc>
                <a:spcPct val="100000"/>
              </a:lnSpc>
              <a:spcAft>
                <a:spcPts val="0"/>
              </a:spcAft>
            </a:pPr>
            <a:r>
              <a:rPr lang="ru-RU" sz="1400" dirty="0" smtClean="0">
                <a:solidFill>
                  <a:srgbClr val="454442"/>
                </a:solidFill>
                <a:latin typeface="Times New Roman" pitchFamily="18" charset="0"/>
                <a:ea typeface="Times New Roman"/>
                <a:cs typeface="Times New Roman" pitchFamily="18" charset="0"/>
              </a:rPr>
              <a:t>- Кто знает, как называется этот знак? (пешеходный переход)</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9. Воспитатель включает песню в исполнении В. Леонтьева «Зеленый свет», дети и Буратино танцуют. Чтение стихов:</a:t>
            </a:r>
            <a:endParaRPr lang="ru-RU" sz="1400" dirty="0" smtClean="0">
              <a:latin typeface="Times New Roman" pitchFamily="18" charset="0"/>
              <a:ea typeface="Calibri"/>
              <a:cs typeface="Times New Roman" pitchFamily="18" charset="0"/>
            </a:endParaRPr>
          </a:p>
          <a:p>
            <a:pPr marL="35999"/>
            <a:r>
              <a:rPr lang="ru-RU" sz="1400" dirty="0" smtClean="0">
                <a:solidFill>
                  <a:srgbClr val="454442"/>
                </a:solidFill>
                <a:latin typeface="Times New Roman" pitchFamily="18" charset="0"/>
                <a:ea typeface="Times New Roman"/>
                <a:cs typeface="Times New Roman" pitchFamily="18" charset="0"/>
              </a:rPr>
              <a:t>Пешеход, пешеход,</a:t>
            </a:r>
            <a:endParaRPr lang="ru-RU" sz="1400" dirty="0" smtClean="0">
              <a:latin typeface="Times New Roman" pitchFamily="18" charset="0"/>
              <a:ea typeface="Calibri"/>
              <a:cs typeface="Times New Roman" pitchFamily="18" charset="0"/>
            </a:endParaRPr>
          </a:p>
          <a:p>
            <a:pPr marL="35999"/>
            <a:r>
              <a:rPr lang="ru-RU" sz="1400" dirty="0" smtClean="0">
                <a:solidFill>
                  <a:srgbClr val="454442"/>
                </a:solidFill>
                <a:latin typeface="Times New Roman" pitchFamily="18" charset="0"/>
                <a:ea typeface="Times New Roman"/>
                <a:cs typeface="Times New Roman" pitchFamily="18" charset="0"/>
              </a:rPr>
              <a:t>Помни ты про переход!</a:t>
            </a:r>
            <a:endParaRPr lang="ru-RU" sz="1400" dirty="0" smtClean="0">
              <a:latin typeface="Times New Roman" pitchFamily="18" charset="0"/>
              <a:ea typeface="Calibri"/>
              <a:cs typeface="Times New Roman" pitchFamily="18" charset="0"/>
            </a:endParaRPr>
          </a:p>
          <a:p>
            <a:pPr marL="35999"/>
            <a:r>
              <a:rPr lang="ru-RU" sz="1400" dirty="0" smtClean="0">
                <a:solidFill>
                  <a:srgbClr val="454442"/>
                </a:solidFill>
                <a:latin typeface="Times New Roman" pitchFamily="18" charset="0"/>
                <a:ea typeface="Times New Roman"/>
                <a:cs typeface="Times New Roman" pitchFamily="18" charset="0"/>
              </a:rPr>
              <a:t>Он похож на зебру.</a:t>
            </a:r>
            <a:endParaRPr lang="ru-RU" sz="1400" dirty="0" smtClean="0">
              <a:latin typeface="Times New Roman" pitchFamily="18" charset="0"/>
              <a:ea typeface="Calibri"/>
              <a:cs typeface="Times New Roman" pitchFamily="18" charset="0"/>
            </a:endParaRPr>
          </a:p>
          <a:p>
            <a:pPr marL="35999"/>
            <a:r>
              <a:rPr lang="ru-RU" sz="1400" dirty="0" smtClean="0">
                <a:solidFill>
                  <a:srgbClr val="454442"/>
                </a:solidFill>
                <a:latin typeface="Times New Roman" pitchFamily="18" charset="0"/>
                <a:ea typeface="Times New Roman"/>
                <a:cs typeface="Times New Roman" pitchFamily="18" charset="0"/>
              </a:rPr>
              <a:t>Знай, что только переход</a:t>
            </a:r>
            <a:endParaRPr lang="ru-RU" sz="1400" dirty="0" smtClean="0">
              <a:latin typeface="Times New Roman" pitchFamily="18" charset="0"/>
              <a:ea typeface="Calibri"/>
              <a:cs typeface="Times New Roman" pitchFamily="18" charset="0"/>
            </a:endParaRPr>
          </a:p>
          <a:p>
            <a:pPr marL="35999"/>
            <a:r>
              <a:rPr lang="ru-RU" sz="1400" dirty="0" smtClean="0">
                <a:solidFill>
                  <a:srgbClr val="454442"/>
                </a:solidFill>
                <a:latin typeface="Times New Roman" pitchFamily="18" charset="0"/>
                <a:ea typeface="Times New Roman"/>
                <a:cs typeface="Times New Roman" pitchFamily="18" charset="0"/>
              </a:rPr>
              <a:t>От машин тебя спасет.</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2. Игра «Назови знак»</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Дети по очереди достают из волшебного мешка знаки: «остановка автобуса», «пункт питания», «пункт первой медицинской помощи», «движение запрещено».</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 Что обозначают эти знаки?</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Свои ответы называет Буратино.</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3. Игра «Сложи картинку»: Буратино дает конверт, в нем изображение машины из нескольких частей. На </a:t>
            </a:r>
            <a:r>
              <a:rPr lang="ru-RU" sz="1400" dirty="0" err="1" smtClean="0">
                <a:solidFill>
                  <a:srgbClr val="454442"/>
                </a:solidFill>
                <a:latin typeface="Times New Roman" pitchFamily="18" charset="0"/>
                <a:ea typeface="Times New Roman"/>
                <a:cs typeface="Times New Roman" pitchFamily="18" charset="0"/>
              </a:rPr>
              <a:t>фланелеграфе</a:t>
            </a:r>
            <a:r>
              <a:rPr lang="ru-RU" sz="1400" dirty="0" smtClean="0">
                <a:solidFill>
                  <a:srgbClr val="454442"/>
                </a:solidFill>
                <a:latin typeface="Times New Roman" pitchFamily="18" charset="0"/>
                <a:ea typeface="Times New Roman"/>
                <a:cs typeface="Times New Roman" pitchFamily="18" charset="0"/>
              </a:rPr>
              <a:t> дети по очереди складывают машину по образцу.</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4. Физкультминутка «Буратино потянулся»</a:t>
            </a:r>
            <a:endParaRPr lang="ru-RU" sz="1400" dirty="0" smtClean="0">
              <a:latin typeface="Times New Roman" pitchFamily="18" charset="0"/>
              <a:ea typeface="Calibri"/>
              <a:cs typeface="Times New Roman" pitchFamily="18" charset="0"/>
            </a:endParaRPr>
          </a:p>
          <a:p>
            <a:pPr marL="36000" algn="just">
              <a:lnSpc>
                <a:spcPct val="100000"/>
              </a:lnSpc>
              <a:spcAft>
                <a:spcPts val="0"/>
              </a:spcAft>
            </a:pPr>
            <a:endParaRPr lang="ru-RU" sz="1400" dirty="0">
              <a:latin typeface="Times New Roman" pitchFamily="18" charset="0"/>
              <a:ea typeface="Calibri"/>
              <a:cs typeface="Times New Roman" pitchFamily="18" charset="0"/>
            </a:endParaRPr>
          </a:p>
        </p:txBody>
      </p:sp>
      <p:pic>
        <p:nvPicPr>
          <p:cNvPr id="4" name="Picture 3" descr="C:\Documents and Settings\Администратор\Рабочий стол\Новая папка (3)\IMG_4436.jpg"/>
          <p:cNvPicPr>
            <a:picLocks noChangeAspect="1" noChangeArrowheads="1"/>
          </p:cNvPicPr>
          <p:nvPr/>
        </p:nvPicPr>
        <p:blipFill>
          <a:blip r:embed="rId3" cstate="print"/>
          <a:srcRect/>
          <a:stretch>
            <a:fillRect/>
          </a:stretch>
        </p:blipFill>
        <p:spPr bwMode="auto">
          <a:xfrm>
            <a:off x="2976557" y="7614460"/>
            <a:ext cx="2907961" cy="2180846"/>
          </a:xfrm>
          <a:prstGeom prst="round2Diag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5" name="Прямоугольник 4"/>
          <p:cNvSpPr/>
          <p:nvPr/>
        </p:nvSpPr>
        <p:spPr>
          <a:xfrm>
            <a:off x="1119169" y="827850"/>
            <a:ext cx="5286413" cy="5262975"/>
          </a:xfrm>
          <a:prstGeom prst="rect">
            <a:avLst/>
          </a:prstGeom>
        </p:spPr>
        <p:txBody>
          <a:bodyPr wrap="square" lIns="91437" tIns="45718" rIns="91437" bIns="45718">
            <a:spAutoFit/>
          </a:bodyPr>
          <a:lstStyle/>
          <a:p>
            <a:pPr marL="35999" algn="just"/>
            <a:r>
              <a:rPr lang="ru-RU" sz="1400" dirty="0" smtClean="0">
                <a:solidFill>
                  <a:srgbClr val="454442"/>
                </a:solidFill>
                <a:latin typeface="Times New Roman" pitchFamily="18" charset="0"/>
                <a:ea typeface="Times New Roman"/>
                <a:cs typeface="Times New Roman" pitchFamily="18" charset="0"/>
              </a:rPr>
              <a:t>5. Игра «Поставь машину в гараж»</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В группу вносятся машины в большой коробке. Рассматривание игрушек: грузовые, легковые, пассажирские.</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 Каким словом можно назвать все машины? (транспорт)</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Дети по очереди расставляют (распределяют) машины по трем гаражам.</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6. Пальчиковая гимнастика «Есть игрушки у меня»</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7. Загадка:</a:t>
            </a:r>
            <a:endParaRPr lang="ru-RU" sz="1400" dirty="0" smtClean="0">
              <a:latin typeface="Times New Roman" pitchFamily="18" charset="0"/>
              <a:ea typeface="Calibri"/>
              <a:cs typeface="Times New Roman" pitchFamily="18" charset="0"/>
            </a:endParaRPr>
          </a:p>
          <a:p>
            <a:pPr marL="35999"/>
            <a:r>
              <a:rPr lang="ru-RU" sz="1400" dirty="0" smtClean="0">
                <a:solidFill>
                  <a:srgbClr val="454442"/>
                </a:solidFill>
                <a:latin typeface="Times New Roman" pitchFamily="18" charset="0"/>
                <a:ea typeface="Times New Roman"/>
                <a:cs typeface="Times New Roman" pitchFamily="18" charset="0"/>
              </a:rPr>
              <a:t>Чтоб тебе помочь,</a:t>
            </a:r>
            <a:endParaRPr lang="ru-RU" sz="1400" dirty="0" smtClean="0">
              <a:latin typeface="Times New Roman" pitchFamily="18" charset="0"/>
              <a:ea typeface="Calibri"/>
              <a:cs typeface="Times New Roman" pitchFamily="18" charset="0"/>
            </a:endParaRPr>
          </a:p>
          <a:p>
            <a:pPr marL="35999"/>
            <a:r>
              <a:rPr lang="ru-RU" sz="1400" dirty="0" smtClean="0">
                <a:solidFill>
                  <a:srgbClr val="454442"/>
                </a:solidFill>
                <a:latin typeface="Times New Roman" pitchFamily="18" charset="0"/>
                <a:ea typeface="Times New Roman"/>
                <a:cs typeface="Times New Roman" pitchFamily="18" charset="0"/>
              </a:rPr>
              <a:t>Путь пройти опасный.</a:t>
            </a:r>
            <a:endParaRPr lang="ru-RU" sz="1400" dirty="0" smtClean="0">
              <a:latin typeface="Times New Roman" pitchFamily="18" charset="0"/>
              <a:ea typeface="Calibri"/>
              <a:cs typeface="Times New Roman" pitchFamily="18" charset="0"/>
            </a:endParaRPr>
          </a:p>
          <a:p>
            <a:pPr marL="35999"/>
            <a:r>
              <a:rPr lang="ru-RU" sz="1400" dirty="0" smtClean="0">
                <a:solidFill>
                  <a:srgbClr val="454442"/>
                </a:solidFill>
                <a:latin typeface="Times New Roman" pitchFamily="18" charset="0"/>
                <a:ea typeface="Times New Roman"/>
                <a:cs typeface="Times New Roman" pitchFamily="18" charset="0"/>
              </a:rPr>
              <a:t>Горим день и ночь.</a:t>
            </a:r>
            <a:endParaRPr lang="ru-RU" sz="1400" dirty="0" smtClean="0">
              <a:latin typeface="Times New Roman" pitchFamily="18" charset="0"/>
              <a:ea typeface="Calibri"/>
              <a:cs typeface="Times New Roman" pitchFamily="18" charset="0"/>
            </a:endParaRPr>
          </a:p>
          <a:p>
            <a:pPr marL="35999"/>
            <a:r>
              <a:rPr lang="ru-RU" sz="1400" dirty="0" smtClean="0">
                <a:solidFill>
                  <a:srgbClr val="454442"/>
                </a:solidFill>
                <a:latin typeface="Times New Roman" pitchFamily="18" charset="0"/>
                <a:ea typeface="Times New Roman"/>
                <a:cs typeface="Times New Roman" pitchFamily="18" charset="0"/>
              </a:rPr>
              <a:t>Зеленый, желтый, красный (светофор)</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 Какие сигналы есть у светофора?</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 На какой сигнал можно переходить дорогу?</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 Что нужно делать на красный сигнал светофора? (стоять)</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Показ макета светофора, его сигналов.</a:t>
            </a:r>
            <a:endParaRPr lang="ru-RU" sz="1400" dirty="0" smtClean="0">
              <a:latin typeface="Times New Roman" pitchFamily="18" charset="0"/>
              <a:ea typeface="Calibri"/>
              <a:cs typeface="Times New Roman" pitchFamily="18" charset="0"/>
            </a:endParaRPr>
          </a:p>
          <a:p>
            <a:pPr marL="35999" algn="just"/>
            <a:r>
              <a:rPr lang="ru-RU" sz="1400" dirty="0" smtClean="0">
                <a:solidFill>
                  <a:srgbClr val="454442"/>
                </a:solidFill>
                <a:latin typeface="Times New Roman" pitchFamily="18" charset="0"/>
                <a:ea typeface="Times New Roman"/>
                <a:cs typeface="Times New Roman" pitchFamily="18" charset="0"/>
              </a:rPr>
              <a:t>8. Буратино благодарит детей за то, что он узнал в детском саду много нового и предлагает поиграть в игру «Назови лишний предмет»: на наборное полотно выкладываются изображения: </a:t>
            </a:r>
          </a:p>
          <a:p>
            <a:pPr marL="378889" indent="-342889" algn="just">
              <a:buAutoNum type="arabicPeriod"/>
            </a:pPr>
            <a:r>
              <a:rPr lang="ru-RU" sz="1400" dirty="0" smtClean="0">
                <a:solidFill>
                  <a:srgbClr val="454442"/>
                </a:solidFill>
                <a:latin typeface="Times New Roman" pitchFamily="18" charset="0"/>
                <a:ea typeface="Times New Roman"/>
                <a:cs typeface="Times New Roman" pitchFamily="18" charset="0"/>
              </a:rPr>
              <a:t>вертолет, </a:t>
            </a:r>
            <a:r>
              <a:rPr lang="ru-RU" sz="1400" u="sng" dirty="0" smtClean="0">
                <a:solidFill>
                  <a:srgbClr val="454442"/>
                </a:solidFill>
                <a:latin typeface="Times New Roman" pitchFamily="18" charset="0"/>
                <a:ea typeface="Times New Roman"/>
                <a:cs typeface="Times New Roman" pitchFamily="18" charset="0"/>
              </a:rPr>
              <a:t>елка</a:t>
            </a:r>
            <a:r>
              <a:rPr lang="ru-RU" sz="1400" dirty="0" smtClean="0">
                <a:solidFill>
                  <a:srgbClr val="454442"/>
                </a:solidFill>
                <a:latin typeface="Times New Roman" pitchFamily="18" charset="0"/>
                <a:ea typeface="Times New Roman"/>
                <a:cs typeface="Times New Roman" pitchFamily="18" charset="0"/>
              </a:rPr>
              <a:t>, машина, лодочка; </a:t>
            </a:r>
          </a:p>
          <a:p>
            <a:pPr marL="378889" indent="-342889" algn="just">
              <a:buFontTx/>
              <a:buAutoNum type="arabicPeriod"/>
            </a:pPr>
            <a:r>
              <a:rPr lang="ru-RU" sz="1400" dirty="0" smtClean="0">
                <a:solidFill>
                  <a:srgbClr val="454442"/>
                </a:solidFill>
                <a:latin typeface="Times New Roman" pitchFamily="18" charset="0"/>
                <a:ea typeface="Times New Roman"/>
                <a:cs typeface="Times New Roman" pitchFamily="18" charset="0"/>
              </a:rPr>
              <a:t> велосипед, грузовик, </a:t>
            </a:r>
            <a:r>
              <a:rPr lang="ru-RU" sz="1400" u="sng" dirty="0" smtClean="0">
                <a:solidFill>
                  <a:srgbClr val="454442"/>
                </a:solidFill>
                <a:latin typeface="Times New Roman" pitchFamily="18" charset="0"/>
                <a:ea typeface="Times New Roman"/>
                <a:cs typeface="Times New Roman" pitchFamily="18" charset="0"/>
              </a:rPr>
              <a:t>пальто</a:t>
            </a:r>
            <a:r>
              <a:rPr lang="ru-RU" sz="1400" dirty="0" smtClean="0">
                <a:solidFill>
                  <a:srgbClr val="454442"/>
                </a:solidFill>
                <a:latin typeface="Times New Roman" pitchFamily="18" charset="0"/>
                <a:ea typeface="Times New Roman"/>
                <a:cs typeface="Times New Roman" pitchFamily="18" charset="0"/>
              </a:rPr>
              <a:t>, самолет.</a:t>
            </a:r>
            <a:r>
              <a:rPr lang="ru-RU" sz="1400" dirty="0" smtClean="0">
                <a:solidFill>
                  <a:srgbClr val="454442"/>
                </a:solidFill>
                <a:latin typeface="Times New Roman" pitchFamily="18" charset="0"/>
                <a:ea typeface="Times New Roman" pitchFamily="18" charset="0"/>
                <a:cs typeface="Times New Roman" pitchFamily="18" charset="0"/>
              </a:rPr>
              <a:t> </a:t>
            </a:r>
          </a:p>
          <a:p>
            <a:pPr marL="378889" indent="-342889" algn="just"/>
            <a:r>
              <a:rPr lang="ru-RU" sz="1400" dirty="0" smtClean="0">
                <a:solidFill>
                  <a:srgbClr val="454442"/>
                </a:solidFill>
                <a:latin typeface="Times New Roman" pitchFamily="18" charset="0"/>
                <a:ea typeface="Times New Roman" pitchFamily="18" charset="0"/>
                <a:cs typeface="Times New Roman" pitchFamily="18" charset="0"/>
              </a:rPr>
              <a:t>9. Воспитатель включает песню в исполнении В. Леонтьева «Зеленый свет», дети и Буратино танцуют.</a:t>
            </a:r>
            <a:endParaRPr lang="ru-RU" sz="1800" dirty="0" smtClean="0">
              <a:latin typeface="Times New Roman" pitchFamily="18" charset="0"/>
              <a:cs typeface="Times New Roman" pitchFamily="18" charset="0"/>
            </a:endParaRPr>
          </a:p>
          <a:p>
            <a:pPr marL="378889" indent="-342889" algn="just">
              <a:buAutoNum type="arabicPeriod"/>
            </a:pPr>
            <a:endParaRPr lang="ru-RU" sz="1400" dirty="0">
              <a:latin typeface="Times New Roman" pitchFamily="18" charset="0"/>
              <a:ea typeface="Calibri"/>
              <a:cs typeface="Times New Roman" pitchFamily="18" charset="0"/>
            </a:endParaRPr>
          </a:p>
        </p:txBody>
      </p:sp>
      <p:pic>
        <p:nvPicPr>
          <p:cNvPr id="19457" name="Picture 1" descr="C:\Documents and Settings\Администратор\Рабочий стол\Новая папка (3)\IMG_4438.jpg"/>
          <p:cNvPicPr>
            <a:picLocks noChangeAspect="1" noChangeArrowheads="1"/>
          </p:cNvPicPr>
          <p:nvPr/>
        </p:nvPicPr>
        <p:blipFill>
          <a:blip r:embed="rId3" cstate="print"/>
          <a:srcRect/>
          <a:stretch>
            <a:fillRect/>
          </a:stretch>
        </p:blipFill>
        <p:spPr bwMode="auto">
          <a:xfrm>
            <a:off x="1333483" y="5971386"/>
            <a:ext cx="5048574" cy="3786214"/>
          </a:xfrm>
          <a:prstGeom prst="round2Diag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40961" name="Rectangle 1"/>
          <p:cNvSpPr>
            <a:spLocks noChangeArrowheads="1"/>
          </p:cNvSpPr>
          <p:nvPr/>
        </p:nvSpPr>
        <p:spPr bwMode="auto">
          <a:xfrm>
            <a:off x="3690938" y="1629059"/>
            <a:ext cx="2714645" cy="5878528"/>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беседы, деловые игры по безопасности дорожного движения;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«круглый стол» с участием сотрудников ГИБДД, общества автомобилистов, врача-травматолога или представителя Красного Креста, уделив особое внимание теме «дорожные ловушки» и ответственности родителей за жизнь и здоровье детей;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выпуск газет, бюллетеней;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зачеты по знаниям Правил дорожного движения, как детей, так и родителей с использованием анкет или тестовых заданий по ПДД;</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сопровождение родителями групп детей к местам отдыха и проведения массовых мероприятий. В целях предотвращения ДТП с участием детей организовать дежурство на прилегающих к этим местам опасных участках дороги;</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pPr>
            <a:endParaRPr lang="ru-RU" sz="1400" dirty="0" smtClean="0">
              <a:latin typeface="Times New Roman" pitchFamily="18" charset="0"/>
              <a:cs typeface="Times New Roman" pitchFamily="18" charset="0"/>
            </a:endParaRPr>
          </a:p>
        </p:txBody>
      </p:sp>
      <p:pic>
        <p:nvPicPr>
          <p:cNvPr id="6" name="Picture 1" descr="C:\Documents and Settings\Администратор\Рабочий стол\№1.jpg"/>
          <p:cNvPicPr>
            <a:picLocks noGrp="1" noChangeAspect="1" noChangeArrowheads="1"/>
          </p:cNvPicPr>
          <p:nvPr>
            <p:ph idx="1"/>
          </p:nvPr>
        </p:nvPicPr>
        <p:blipFill>
          <a:blip r:embed="rId3" cstate="print"/>
          <a:srcRect l="51465" b="54650"/>
          <a:stretch>
            <a:fillRect/>
          </a:stretch>
        </p:blipFill>
        <p:spPr bwMode="auto">
          <a:xfrm>
            <a:off x="1404922" y="1542230"/>
            <a:ext cx="2020619" cy="2643207"/>
          </a:xfrm>
          <a:prstGeom prst="rect">
            <a:avLst/>
          </a:prstGeom>
          <a:noFill/>
        </p:spPr>
      </p:pic>
      <p:sp>
        <p:nvSpPr>
          <p:cNvPr id="9" name="Прямоугольник 8"/>
          <p:cNvSpPr/>
          <p:nvPr/>
        </p:nvSpPr>
        <p:spPr>
          <a:xfrm>
            <a:off x="1190607" y="827851"/>
            <a:ext cx="5429288" cy="584771"/>
          </a:xfrm>
          <a:prstGeom prst="rect">
            <a:avLst/>
          </a:prstGeom>
        </p:spPr>
        <p:txBody>
          <a:bodyPr wrap="square" lIns="91437" tIns="45718" rIns="91437" bIns="45718">
            <a:spAutoFit/>
          </a:bodyPr>
          <a:lstStyle/>
          <a:p>
            <a:pPr algn="ctr" defTabSz="914372" fontAlgn="base">
              <a:spcBef>
                <a:spcPct val="0"/>
              </a:spcBef>
              <a:spcAft>
                <a:spcPct val="0"/>
              </a:spcAft>
            </a:pPr>
            <a:r>
              <a:rPr lang="ru-RU" sz="1600" b="1" dirty="0" smtClean="0">
                <a:solidFill>
                  <a:srgbClr val="7030A0"/>
                </a:solidFill>
                <a:latin typeface="Bookman Old Style" pitchFamily="18" charset="0"/>
                <a:ea typeface="Calibri" pitchFamily="34" charset="0"/>
                <a:cs typeface="Times New Roman" pitchFamily="18" charset="0"/>
              </a:rPr>
              <a:t>ФОРМЫ РАБОТЫ С РОДИТЕЛЯМИ</a:t>
            </a:r>
          </a:p>
          <a:p>
            <a:pPr algn="ctr" defTabSz="914372" fontAlgn="base">
              <a:spcBef>
                <a:spcPct val="0"/>
              </a:spcBef>
              <a:spcAft>
                <a:spcPct val="0"/>
              </a:spcAft>
            </a:pPr>
            <a:r>
              <a:rPr lang="ru-RU" sz="1600" b="1" dirty="0" smtClean="0">
                <a:solidFill>
                  <a:srgbClr val="7030A0"/>
                </a:solidFill>
                <a:latin typeface="Bookman Old Style" pitchFamily="18" charset="0"/>
                <a:ea typeface="Calibri" pitchFamily="34" charset="0"/>
                <a:cs typeface="Times New Roman" pitchFamily="18" charset="0"/>
              </a:rPr>
              <a:t> ПО ПРЕДУПРЕЖДЕНИЮ ДТП</a:t>
            </a:r>
            <a:endParaRPr lang="ru-RU" sz="1600" dirty="0" smtClean="0">
              <a:solidFill>
                <a:srgbClr val="7030A0"/>
              </a:solidFill>
              <a:latin typeface="Bookman Old Style" pitchFamily="18" charset="0"/>
              <a:cs typeface="Times New Roman" pitchFamily="18" charset="0"/>
            </a:endParaRPr>
          </a:p>
        </p:txBody>
      </p:sp>
      <p:pic>
        <p:nvPicPr>
          <p:cNvPr id="10" name="Picture 3" descr="C:\Documents and Settings\Администратор\Рабочий стол\№2.jpg"/>
          <p:cNvPicPr>
            <a:picLocks noChangeAspect="1" noChangeArrowheads="1"/>
          </p:cNvPicPr>
          <p:nvPr/>
        </p:nvPicPr>
        <p:blipFill>
          <a:blip r:embed="rId4" cstate="print"/>
          <a:srcRect t="50000" r="49384"/>
          <a:stretch>
            <a:fillRect/>
          </a:stretch>
        </p:blipFill>
        <p:spPr bwMode="auto">
          <a:xfrm>
            <a:off x="1404921" y="7257270"/>
            <a:ext cx="2091486" cy="2892558"/>
          </a:xfrm>
          <a:prstGeom prst="rect">
            <a:avLst/>
          </a:prstGeom>
          <a:noFill/>
        </p:spPr>
      </p:pic>
      <p:pic>
        <p:nvPicPr>
          <p:cNvPr id="12" name="Picture 5" descr="C:\Documents and Settings\Администратор\Рабочий стол\№4.jpg"/>
          <p:cNvPicPr>
            <a:picLocks noChangeAspect="1" noChangeArrowheads="1"/>
          </p:cNvPicPr>
          <p:nvPr/>
        </p:nvPicPr>
        <p:blipFill>
          <a:blip r:embed="rId5" cstate="print"/>
          <a:srcRect r="48730" b="49779"/>
          <a:stretch>
            <a:fillRect/>
          </a:stretch>
        </p:blipFill>
        <p:spPr bwMode="auto">
          <a:xfrm>
            <a:off x="1404923" y="4328313"/>
            <a:ext cx="2071701" cy="2841191"/>
          </a:xfrm>
          <a:prstGeom prst="rect">
            <a:avLst/>
          </a:prstGeom>
          <a:noFill/>
        </p:spPr>
      </p:pic>
      <p:pic>
        <p:nvPicPr>
          <p:cNvPr id="40962" name="Picture 2" descr="C:\Documents and Settings\Администратор\Рабочий стол\№2.jpg"/>
          <p:cNvPicPr>
            <a:picLocks noChangeAspect="1" noChangeArrowheads="1"/>
          </p:cNvPicPr>
          <p:nvPr/>
        </p:nvPicPr>
        <p:blipFill>
          <a:blip r:embed="rId6" cstate="print"/>
          <a:srcRect l="50000" t="50000"/>
          <a:stretch>
            <a:fillRect/>
          </a:stretch>
        </p:blipFill>
        <p:spPr bwMode="auto">
          <a:xfrm>
            <a:off x="3976689" y="7257269"/>
            <a:ext cx="2000264" cy="2800501"/>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pic>
        <p:nvPicPr>
          <p:cNvPr id="41986" name="Picture 2" descr="C:\Documents and Settings\Администратор\Рабочий стол\№1.jpg"/>
          <p:cNvPicPr>
            <a:picLocks noGrp="1" noChangeAspect="1" noChangeArrowheads="1"/>
          </p:cNvPicPr>
          <p:nvPr>
            <p:ph idx="1"/>
          </p:nvPr>
        </p:nvPicPr>
        <p:blipFill>
          <a:blip r:embed="rId3" cstate="print"/>
          <a:srcRect l="50000" t="50581"/>
          <a:stretch>
            <a:fillRect/>
          </a:stretch>
        </p:blipFill>
        <p:spPr bwMode="auto">
          <a:xfrm>
            <a:off x="1547798" y="899290"/>
            <a:ext cx="2071701" cy="2965509"/>
          </a:xfrm>
          <a:prstGeom prst="rect">
            <a:avLst/>
          </a:prstGeom>
          <a:noFill/>
        </p:spPr>
      </p:pic>
      <p:pic>
        <p:nvPicPr>
          <p:cNvPr id="12" name="Picture 4" descr="C:\Documents and Settings\Администратор\Рабочий стол\№3.jpg"/>
          <p:cNvPicPr>
            <a:picLocks noChangeAspect="1" noChangeArrowheads="1"/>
          </p:cNvPicPr>
          <p:nvPr/>
        </p:nvPicPr>
        <p:blipFill>
          <a:blip r:embed="rId4" cstate="print"/>
          <a:srcRect r="50195" b="51046"/>
          <a:stretch>
            <a:fillRect/>
          </a:stretch>
        </p:blipFill>
        <p:spPr bwMode="auto">
          <a:xfrm>
            <a:off x="1547797" y="3971122"/>
            <a:ext cx="2045982" cy="2913854"/>
          </a:xfrm>
          <a:prstGeom prst="rect">
            <a:avLst/>
          </a:prstGeom>
          <a:noFill/>
        </p:spPr>
      </p:pic>
      <p:sp>
        <p:nvSpPr>
          <p:cNvPr id="14" name="Прямоугольник 13"/>
          <p:cNvSpPr/>
          <p:nvPr/>
        </p:nvSpPr>
        <p:spPr>
          <a:xfrm>
            <a:off x="3833814" y="899289"/>
            <a:ext cx="2666966" cy="5447641"/>
          </a:xfrm>
          <a:prstGeom prst="rect">
            <a:avLst/>
          </a:prstGeom>
        </p:spPr>
        <p:txBody>
          <a:bodyPr wrap="square" lIns="91437" tIns="45718" rIns="91437" bIns="45718">
            <a:spAutoFit/>
          </a:bodyPr>
          <a:lstStyle/>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подбор материалов в уголки по безопасности движения для изучения не только детьми, но и родителями;</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изготовление и обновление учебных пособий по ПДД (плакатов, макетов светофоров и настольных перекрестков, дорожных знаков и т.д.), а также устройство площадки для проведения практических занятий;</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кинолектории по безопасности дорожного движения;</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провести конкурсы по безопасности дорожного движения для семейных команд (КВН, викторины, театрализованные представления, «Поле чудес», «</a:t>
            </a:r>
            <a:r>
              <a:rPr lang="ru-RU" sz="1400" dirty="0" err="1" smtClean="0">
                <a:latin typeface="Times New Roman" pitchFamily="18" charset="0"/>
                <a:ea typeface="Calibri" pitchFamily="34" charset="0"/>
                <a:cs typeface="Times New Roman" pitchFamily="18" charset="0"/>
              </a:rPr>
              <a:t>Брейн-ринг</a:t>
            </a:r>
            <a:r>
              <a:rPr lang="ru-RU" sz="1400" dirty="0" smtClean="0">
                <a:latin typeface="Times New Roman" pitchFamily="18" charset="0"/>
                <a:ea typeface="Calibri" pitchFamily="34" charset="0"/>
                <a:cs typeface="Times New Roman" pitchFamily="18" charset="0"/>
              </a:rPr>
              <a:t>», конкурс загадок, частушек и стихов по ПДД и т.д.) и привлекать родителей к организации конкурсов;</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pPr>
            <a:endParaRPr lang="ru-RU" sz="1400" dirty="0" smtClean="0">
              <a:latin typeface="Times New Roman" pitchFamily="18" charset="0"/>
              <a:cs typeface="Times New Roman" pitchFamily="18" charset="0"/>
            </a:endParaRPr>
          </a:p>
        </p:txBody>
      </p:sp>
      <p:sp>
        <p:nvSpPr>
          <p:cNvPr id="16" name="Прямоугольник 15"/>
          <p:cNvSpPr/>
          <p:nvPr/>
        </p:nvSpPr>
        <p:spPr>
          <a:xfrm>
            <a:off x="3833813" y="6042824"/>
            <a:ext cx="2714644" cy="3539426"/>
          </a:xfrm>
          <a:prstGeom prst="rect">
            <a:avLst/>
          </a:prstGeom>
        </p:spPr>
        <p:txBody>
          <a:bodyPr wrap="square" lIns="91437" tIns="45718" rIns="91437" bIns="45718">
            <a:spAutoFit/>
          </a:bodyPr>
          <a:lstStyle/>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выставки плакатов, рисунков, поделок, иллюстраций, фотографий, литературы по безопасности дорожного движения; </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обсуждение на родительских собраниях каждого факта ДТП или правонарушения в сфере безопасности дорожного движения с участием детей;</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индивидуальные беседы с родителями, дети которых входят в группу риска (слишком активные, подвижные, непредсказуемые на улицах и дорогах).</a:t>
            </a:r>
            <a:endParaRPr lang="ru-RU" sz="1400" dirty="0"/>
          </a:p>
        </p:txBody>
      </p:sp>
      <p:pic>
        <p:nvPicPr>
          <p:cNvPr id="17" name="Picture 5" descr="C:\Documents and Settings\Администратор\Рабочий стол\№4.jpg"/>
          <p:cNvPicPr>
            <a:picLocks noChangeAspect="1" noChangeArrowheads="1"/>
          </p:cNvPicPr>
          <p:nvPr/>
        </p:nvPicPr>
        <p:blipFill>
          <a:blip r:embed="rId5" cstate="print"/>
          <a:srcRect l="49805" b="49779"/>
          <a:stretch>
            <a:fillRect/>
          </a:stretch>
        </p:blipFill>
        <p:spPr bwMode="auto">
          <a:xfrm>
            <a:off x="1547797" y="7042956"/>
            <a:ext cx="2092142" cy="2930668"/>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Администратор\Рабочий стол\Новая папка (7)\862828-17e87127a837c191.jpg"/>
          <p:cNvPicPr>
            <a:picLocks noChangeAspect="1" noChangeArrowheads="1"/>
          </p:cNvPicPr>
          <p:nvPr/>
        </p:nvPicPr>
        <p:blipFill>
          <a:blip r:embed="rId2" cstate="print"/>
          <a:srcRect l="5056" t="1734" r="3481" b="3811"/>
          <a:stretch>
            <a:fillRect/>
          </a:stretch>
        </p:blipFill>
        <p:spPr bwMode="auto">
          <a:xfrm>
            <a:off x="-8877" y="0"/>
            <a:ext cx="7533628" cy="10656888"/>
          </a:xfrm>
          <a:prstGeom prst="rect">
            <a:avLst/>
          </a:prstGeom>
          <a:noFill/>
        </p:spPr>
      </p:pic>
      <p:sp>
        <p:nvSpPr>
          <p:cNvPr id="49153" name="Rectangle 1"/>
          <p:cNvSpPr>
            <a:spLocks noChangeArrowheads="1"/>
          </p:cNvSpPr>
          <p:nvPr/>
        </p:nvSpPr>
        <p:spPr bwMode="auto">
          <a:xfrm>
            <a:off x="1047731" y="858629"/>
            <a:ext cx="5357850" cy="7293973"/>
          </a:xfrm>
          <a:prstGeom prst="rect">
            <a:avLst/>
          </a:prstGeom>
          <a:noFill/>
          <a:ln w="9525">
            <a:noFill/>
            <a:miter lim="800000"/>
            <a:headEnd/>
            <a:tailEnd/>
          </a:ln>
          <a:effectLst/>
        </p:spPr>
        <p:txBody>
          <a:bodyPr vert="horz" wrap="square" lIns="0" tIns="0" rIns="0" bIns="30152" numCol="1" anchor="ctr" anchorCtr="0" compatLnSpc="1">
            <a:prstTxWarp prst="textNoShape">
              <a:avLst/>
            </a:prstTxWarp>
            <a:spAutoFit/>
          </a:bodyPr>
          <a:lstStyle/>
          <a:p>
            <a:pPr algn="ctr" defTabSz="914372" fontAlgn="base">
              <a:spcBef>
                <a:spcPct val="0"/>
              </a:spcBef>
              <a:spcAft>
                <a:spcPct val="0"/>
              </a:spcAft>
            </a:pPr>
            <a:r>
              <a:rPr lang="ru-RU" sz="1400" b="1" dirty="0" smtClean="0">
                <a:solidFill>
                  <a:srgbClr val="7030A0"/>
                </a:solidFill>
                <a:latin typeface="Bookman Old Style" pitchFamily="18" charset="0"/>
                <a:cs typeface="Times New Roman" pitchFamily="18" charset="0"/>
              </a:rPr>
              <a:t>ТЕСТ ДЛЯ РОДИТЕЛЕЙ</a:t>
            </a:r>
          </a:p>
          <a:p>
            <a:pPr defTabSz="914372" eaLnBrk="0" fontAlgn="base" hangingPunct="0">
              <a:spcBef>
                <a:spcPct val="0"/>
              </a:spcBef>
              <a:spcAft>
                <a:spcPct val="0"/>
              </a:spcAft>
            </a:pPr>
            <a:r>
              <a:rPr lang="ru-RU" sz="1400" b="1" dirty="0" smtClean="0">
                <a:solidFill>
                  <a:srgbClr val="0000FF"/>
                </a:solidFill>
                <a:latin typeface="Times New Roman" pitchFamily="18" charset="0"/>
                <a:cs typeface="Times New Roman" pitchFamily="18" charset="0"/>
              </a:rPr>
              <a:t> </a:t>
            </a:r>
            <a:r>
              <a:rPr lang="ru-RU" sz="1400" dirty="0" smtClean="0">
                <a:solidFill>
                  <a:srgbClr val="000000"/>
                </a:solidFill>
                <a:latin typeface="Times New Roman" pitchFamily="18" charset="0"/>
                <a:cs typeface="Times New Roman" pitchFamily="18" charset="0"/>
              </a:rPr>
              <a:t>Уважаемые родители, проведите несколько минут в обществе своих детей, обсуждая немаловажную тему безопасности дорожного движения. Для начала предложите ребенку правдиво ответить на вопросы, как бы он поступил или мог поступить в подобных ситуациях.</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Ребенок подошел к дороге и находится в отдалении от безопасного места для перехода проезжей части. Как поступит он в этой ситуации</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А — пройдет на ближайший пешеходный переход или перекресток, если даже ему предстоит отклониться от пути его направления, где и перейдет дорогу </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Б — пропустит основной поток машин, движущихся по проезжей части, и быстро перейдет дорогу.</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Ребенок перед пешеходным переходом</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А — прежде чем выйти на проезжую часть убедится, что машины уступают ему дорогу или находятся на безопасном расстоянии от пешеходного перехода</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Б — уверенно выйдет на проезжую часть, справедливо считая этот участок безопасным и специально предназначенным для пешеходов.</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Ребенок на перекрестке, регулируемом светофором</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А — перейдет дорогу на зеленый сигнал светофора, разрешающий переход проезжей части, только после того как убедится, что транспортные средства уступают дорогу пешеходам</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Б — перейдет проезжую часть на любой сигнал светофора в случае отсутствия движущихся машин.</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Что для Вашего ребенка означает — культура поведения на дороге</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А — человек должен быть культурным всегда, везде и во всем, в том числе и на дороге с другими участниками дорожного движения</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Б — в некоторых случаях, например на дороге, культура поведения совершенно неуместна.</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
            </a:r>
            <a:br>
              <a:rPr lang="ru-RU" sz="1400" dirty="0" smtClean="0">
                <a:solidFill>
                  <a:srgbClr val="000000"/>
                </a:solidFill>
                <a:latin typeface="Times New Roman" pitchFamily="18" charset="0"/>
                <a:cs typeface="Times New Roman" pitchFamily="18" charset="0"/>
              </a:rPr>
            </a:br>
            <a:r>
              <a:rPr lang="ru-RU" sz="1400" dirty="0" smtClean="0">
                <a:solidFill>
                  <a:srgbClr val="000000"/>
                </a:solidFill>
                <a:latin typeface="Times New Roman" pitchFamily="18" charset="0"/>
                <a:cs typeface="Times New Roman" pitchFamily="18" charset="0"/>
              </a:rPr>
              <a:t/>
            </a:r>
            <a:br>
              <a:rPr lang="ru-RU" sz="1400" dirty="0" smtClean="0">
                <a:solidFill>
                  <a:srgbClr val="000000"/>
                </a:solidFill>
                <a:latin typeface="Times New Roman" pitchFamily="18" charset="0"/>
                <a:cs typeface="Times New Roman" pitchFamily="18" charset="0"/>
              </a:rPr>
            </a:br>
            <a:endParaRPr lang="ru-RU" sz="1400" dirty="0" smtClean="0">
              <a:latin typeface="Times New Roman" pitchFamily="18" charset="0"/>
              <a:cs typeface="Times New Roman" pitchFamily="18" charset="0"/>
            </a:endParaRPr>
          </a:p>
          <a:p>
            <a:pPr defTabSz="914372" eaLnBrk="0" fontAlgn="base" hangingPunct="0">
              <a:spcBef>
                <a:spcPct val="0"/>
              </a:spcBef>
              <a:spcAft>
                <a:spcPct val="0"/>
              </a:spcAft>
            </a:pPr>
            <a:r>
              <a:rPr lang="ru-RU" sz="1400" dirty="0" smtClean="0">
                <a:solidFill>
                  <a:srgbClr val="000000"/>
                </a:solidFill>
                <a:latin typeface="Times New Roman" pitchFamily="18" charset="0"/>
                <a:cs typeface="Times New Roman" pitchFamily="18" charset="0"/>
              </a:rPr>
              <a:t> </a:t>
            </a:r>
            <a:endParaRPr lang="ru-RU" sz="1400" dirty="0" smtClean="0">
              <a:latin typeface="Times New Roman" pitchFamily="18" charset="0"/>
              <a:cs typeface="Times New Roman" pitchFamily="18" charset="0"/>
            </a:endParaRPr>
          </a:p>
        </p:txBody>
      </p:sp>
      <p:sp>
        <p:nvSpPr>
          <p:cNvPr id="49154" name="Rectangle 2"/>
          <p:cNvSpPr>
            <a:spLocks noChangeArrowheads="1"/>
          </p:cNvSpPr>
          <p:nvPr/>
        </p:nvSpPr>
        <p:spPr bwMode="auto">
          <a:xfrm>
            <a:off x="1047731" y="7223175"/>
            <a:ext cx="5500726" cy="2569934"/>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algn="ctr" defTabSz="914372" fontAlgn="base">
              <a:spcBef>
                <a:spcPct val="0"/>
              </a:spcBef>
              <a:spcAft>
                <a:spcPct val="0"/>
              </a:spcAft>
            </a:pPr>
            <a:r>
              <a:rPr lang="ru-RU" sz="1200" b="1" dirty="0" smtClean="0">
                <a:solidFill>
                  <a:srgbClr val="0000FF"/>
                </a:solidFill>
                <a:latin typeface="Times New Roman" pitchFamily="18" charset="0"/>
                <a:cs typeface="Times New Roman" pitchFamily="18" charset="0"/>
              </a:rPr>
              <a:t>Подведите итоги:</a:t>
            </a:r>
            <a:endParaRPr lang="ru-RU" sz="1200" dirty="0" smtClean="0">
              <a:latin typeface="Times New Roman" pitchFamily="18" charset="0"/>
              <a:cs typeface="Times New Roman" pitchFamily="18" charset="0"/>
            </a:endParaRPr>
          </a:p>
          <a:p>
            <a:pPr defTabSz="914372" eaLnBrk="0" fontAlgn="base" hangingPunct="0">
              <a:spcBef>
                <a:spcPct val="0"/>
              </a:spcBef>
              <a:spcAft>
                <a:spcPct val="0"/>
              </a:spcAft>
            </a:pPr>
            <a:r>
              <a:rPr lang="ru-RU" sz="1200" dirty="0" smtClean="0">
                <a:solidFill>
                  <a:srgbClr val="000000"/>
                </a:solidFill>
                <a:latin typeface="Times New Roman" pitchFamily="18" charset="0"/>
                <a:cs typeface="Times New Roman" pitchFamily="18" charset="0"/>
              </a:rPr>
              <a:t>Преобладает количество ответов А: Ваш ребенок, внимателен, предусмотрителен, пунктуален и хорошо воспитан. Вы можете не беспокоиться за его самостоятельные прогулки по улицам города, для него самый короткий путь — безопасный. </a:t>
            </a:r>
            <a:endParaRPr lang="ru-RU" sz="1200" dirty="0" smtClean="0">
              <a:latin typeface="Times New Roman" pitchFamily="18" charset="0"/>
              <a:cs typeface="Times New Roman" pitchFamily="18" charset="0"/>
            </a:endParaRPr>
          </a:p>
          <a:p>
            <a:pPr defTabSz="914372" eaLnBrk="0" fontAlgn="base" hangingPunct="0">
              <a:spcBef>
                <a:spcPct val="0"/>
              </a:spcBef>
              <a:spcAft>
                <a:spcPct val="0"/>
              </a:spcAft>
            </a:pPr>
            <a:r>
              <a:rPr lang="ru-RU" sz="1200" dirty="0" smtClean="0">
                <a:solidFill>
                  <a:srgbClr val="000000"/>
                </a:solidFill>
                <a:latin typeface="Times New Roman" pitchFamily="18" charset="0"/>
                <a:cs typeface="Times New Roman" pitchFamily="18" charset="0"/>
              </a:rPr>
              <a:t>Одинаковое количество ответов А и Б: Ваш ребенок хорошо знает как себя вести на дорогах, но отсутствие самодисциплины может привести к необдуманным поступкам. Вам следует обратить внимание ребенка на серьезность последствий таких действий, научить экономить расстояние и время, не подвергая опасности собственную жизнь.</a:t>
            </a:r>
            <a:endParaRPr lang="ru-RU" sz="1200" dirty="0" smtClean="0">
              <a:latin typeface="Times New Roman" pitchFamily="18" charset="0"/>
              <a:cs typeface="Times New Roman" pitchFamily="18" charset="0"/>
            </a:endParaRPr>
          </a:p>
          <a:p>
            <a:pPr defTabSz="914372" eaLnBrk="0" fontAlgn="base" hangingPunct="0">
              <a:spcBef>
                <a:spcPct val="0"/>
              </a:spcBef>
              <a:spcAft>
                <a:spcPct val="0"/>
              </a:spcAft>
            </a:pPr>
            <a:r>
              <a:rPr lang="ru-RU" sz="1200" dirty="0" smtClean="0">
                <a:solidFill>
                  <a:srgbClr val="000000"/>
                </a:solidFill>
                <a:latin typeface="Times New Roman" pitchFamily="18" charset="0"/>
                <a:cs typeface="Times New Roman" pitchFamily="18" charset="0"/>
              </a:rPr>
              <a:t>Преобладает количество ответов Б: Ваш ребенок не знаком с правилами безопасного поведения на дорогах или излишне самоуверен. Отнеситесь серьезно к данной проблеме и не дайте возможности вашему ребенку совершить непоправимые ошибки. </a:t>
            </a:r>
            <a:endParaRPr lang="ru-RU" sz="1200" dirty="0" smtClean="0">
              <a:latin typeface="Times New Roman" pitchFamily="18" charset="0"/>
              <a:cs typeface="Times New Roman" pitchFamily="18" charset="0"/>
            </a:endParaRPr>
          </a:p>
          <a:p>
            <a:pPr defTabSz="914372" eaLnBrk="0" fontAlgn="base" hangingPunct="0">
              <a:spcBef>
                <a:spcPct val="0"/>
              </a:spcBef>
              <a:spcAft>
                <a:spcPct val="0"/>
              </a:spcAft>
            </a:pPr>
            <a:r>
              <a:rPr lang="ru-RU" sz="1200" dirty="0" smtClean="0">
                <a:solidFill>
                  <a:srgbClr val="000000"/>
                </a:solidFill>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pic>
        <p:nvPicPr>
          <p:cNvPr id="5" name="Содержимое 4"/>
          <p:cNvPicPr>
            <a:picLocks noGrp="1"/>
          </p:cNvPicPr>
          <p:nvPr>
            <p:ph idx="1"/>
          </p:nvPr>
        </p:nvPicPr>
        <p:blipFill>
          <a:blip r:embed="rId3" cstate="print">
            <a:lum bright="10000"/>
          </a:blip>
          <a:srcRect l="2083" t="2873" r="2646" b="3304"/>
          <a:stretch>
            <a:fillRect/>
          </a:stretch>
        </p:blipFill>
        <p:spPr bwMode="auto">
          <a:xfrm>
            <a:off x="2619368" y="2328049"/>
            <a:ext cx="3334159" cy="2199388"/>
          </a:xfrm>
          <a:prstGeom prst="rect">
            <a:avLst/>
          </a:prstGeom>
          <a:noFill/>
          <a:ln w="9525">
            <a:noFill/>
            <a:miter lim="800000"/>
            <a:headEnd/>
            <a:tailEnd/>
          </a:ln>
        </p:spPr>
      </p:pic>
      <p:pic>
        <p:nvPicPr>
          <p:cNvPr id="6" name="Рисунок 5"/>
          <p:cNvPicPr/>
          <p:nvPr/>
        </p:nvPicPr>
        <p:blipFill>
          <a:blip r:embed="rId4" cstate="print">
            <a:lum bright="10000"/>
          </a:blip>
          <a:srcRect/>
          <a:stretch>
            <a:fillRect/>
          </a:stretch>
        </p:blipFill>
        <p:spPr bwMode="auto">
          <a:xfrm>
            <a:off x="1119170" y="5899950"/>
            <a:ext cx="3371243" cy="2206487"/>
          </a:xfrm>
          <a:prstGeom prst="rect">
            <a:avLst/>
          </a:prstGeom>
          <a:noFill/>
          <a:ln w="9525">
            <a:noFill/>
            <a:miter lim="800000"/>
            <a:headEnd/>
            <a:tailEnd/>
          </a:ln>
        </p:spPr>
      </p:pic>
      <p:sp>
        <p:nvSpPr>
          <p:cNvPr id="37889" name="Rectangle 1"/>
          <p:cNvSpPr>
            <a:spLocks noChangeArrowheads="1"/>
          </p:cNvSpPr>
          <p:nvPr/>
        </p:nvSpPr>
        <p:spPr bwMode="auto">
          <a:xfrm>
            <a:off x="1262045" y="4828379"/>
            <a:ext cx="5143536" cy="707882"/>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ctr" defTabSz="914372" fontAlgn="base">
              <a:spcBef>
                <a:spcPct val="0"/>
              </a:spcBef>
              <a:spcAft>
                <a:spcPct val="0"/>
              </a:spcAft>
            </a:pPr>
            <a:r>
              <a:rPr kumimoji="0" lang="ru-RU" b="1" i="0" u="none" strike="noStrike" cap="none" normalizeH="0" baseline="0" dirty="0" smtClean="0">
                <a:ln>
                  <a:noFill/>
                </a:ln>
                <a:solidFill>
                  <a:srgbClr val="7030A0"/>
                </a:solidFill>
                <a:effectLst/>
                <a:latin typeface="Bookman Old Style" pitchFamily="18" charset="0"/>
                <a:ea typeface="Calibri" pitchFamily="34" charset="0"/>
                <a:cs typeface="Times New Roman" pitchFamily="18" charset="0"/>
              </a:rPr>
              <a:t>ВРУЧЕНИЕ ПОЧЕТНОЙ ГРАМОТЫ В  НОМИНАЦИИ «ЗНАТОК ПДД»                                                                                          </a:t>
            </a:r>
            <a:endParaRPr kumimoji="0" lang="ru-RU" b="0" i="0" u="none" strike="noStrike" cap="none" normalizeH="0" baseline="0" dirty="0" smtClean="0">
              <a:ln>
                <a:noFill/>
              </a:ln>
              <a:solidFill>
                <a:srgbClr val="7030A0"/>
              </a:solidFill>
              <a:effectLst/>
              <a:latin typeface="Bookman Old Style" pitchFamily="18" charset="0"/>
            </a:endParaRPr>
          </a:p>
        </p:txBody>
      </p:sp>
      <p:sp>
        <p:nvSpPr>
          <p:cNvPr id="8" name="Прямоугольник 7"/>
          <p:cNvSpPr/>
          <p:nvPr/>
        </p:nvSpPr>
        <p:spPr>
          <a:xfrm>
            <a:off x="833417" y="1327916"/>
            <a:ext cx="5857916" cy="1015659"/>
          </a:xfrm>
          <a:prstGeom prst="rect">
            <a:avLst/>
          </a:prstGeom>
        </p:spPr>
        <p:txBody>
          <a:bodyPr wrap="square" lIns="91437" tIns="45718" rIns="91437" bIns="45718">
            <a:spAutoFit/>
          </a:bodyPr>
          <a:lstStyle/>
          <a:p>
            <a:pPr algn="ctr" defTabSz="914372" fontAlgn="base">
              <a:spcBef>
                <a:spcPct val="0"/>
              </a:spcBef>
              <a:spcAft>
                <a:spcPct val="0"/>
              </a:spcAft>
            </a:pPr>
            <a:r>
              <a:rPr lang="ru-RU" b="1" dirty="0" smtClean="0">
                <a:solidFill>
                  <a:srgbClr val="7030A0"/>
                </a:solidFill>
                <a:latin typeface="Bookman Old Style" pitchFamily="18" charset="0"/>
                <a:ea typeface="Calibri" pitchFamily="34" charset="0"/>
                <a:cs typeface="Times New Roman" pitchFamily="18" charset="0"/>
              </a:rPr>
              <a:t>УЧАСТИЕ В ГОРОДСКОМ  ТУРЕ РЕСПУБЛИКАНСКОГО КОНКУРСА «ЗЕЛЕНЫЙ ОГОНЕК – 2008»                                    </a:t>
            </a:r>
          </a:p>
        </p:txBody>
      </p:sp>
      <p:pic>
        <p:nvPicPr>
          <p:cNvPr id="9" name="Рисунок 8"/>
          <p:cNvPicPr/>
          <p:nvPr/>
        </p:nvPicPr>
        <p:blipFill>
          <a:blip r:embed="rId5" cstate="print"/>
          <a:srcRect/>
          <a:stretch>
            <a:fillRect/>
          </a:stretch>
        </p:blipFill>
        <p:spPr bwMode="auto">
          <a:xfrm>
            <a:off x="4619632" y="7114394"/>
            <a:ext cx="1785950" cy="25003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7" name="Содержимое 6"/>
          <p:cNvSpPr>
            <a:spLocks noGrp="1"/>
          </p:cNvSpPr>
          <p:nvPr>
            <p:ph idx="1"/>
          </p:nvPr>
        </p:nvSpPr>
        <p:spPr>
          <a:xfrm>
            <a:off x="1047731" y="1042166"/>
            <a:ext cx="5457840" cy="3286148"/>
          </a:xfrm>
        </p:spPr>
        <p:txBody>
          <a:bodyPr/>
          <a:lstStyle/>
          <a:p>
            <a:pPr algn="ctr">
              <a:buNone/>
            </a:pPr>
            <a:r>
              <a:rPr lang="ru-RU" sz="1800" b="1" u="sng" dirty="0" smtClean="0">
                <a:latin typeface="Times New Roman" pitchFamily="18" charset="0"/>
                <a:cs typeface="Times New Roman" pitchFamily="18" charset="0"/>
              </a:rPr>
              <a:t>МБДОУ Детский сад «Рябинка»</a:t>
            </a:r>
          </a:p>
          <a:p>
            <a:pPr algn="ctr">
              <a:buNone/>
            </a:pPr>
            <a:endParaRPr lang="ru-RU" sz="1800" b="1" u="sng" dirty="0" smtClean="0">
              <a:latin typeface="Times New Roman" pitchFamily="18" charset="0"/>
              <a:cs typeface="Times New Roman" pitchFamily="18" charset="0"/>
            </a:endParaRPr>
          </a:p>
          <a:p>
            <a:pPr algn="ctr">
              <a:buNone/>
            </a:pPr>
            <a:endParaRPr lang="ru-RU" sz="1800" dirty="0" smtClean="0">
              <a:latin typeface="Times New Roman" pitchFamily="18" charset="0"/>
              <a:cs typeface="Times New Roman" pitchFamily="18" charset="0"/>
            </a:endParaRPr>
          </a:p>
          <a:p>
            <a:pPr algn="ctr">
              <a:buNone/>
            </a:pPr>
            <a:r>
              <a:rPr lang="ru-RU" sz="2800" i="1" dirty="0" smtClean="0">
                <a:solidFill>
                  <a:srgbClr val="7030A0"/>
                </a:solidFill>
                <a:latin typeface="Times New Roman" pitchFamily="18" charset="0"/>
                <a:cs typeface="Times New Roman" pitchFamily="18" charset="0"/>
              </a:rPr>
              <a:t>Городской  конкурс по ПДД «Путешествие инопланетян в страну «Светофорию»» соавтор конспекта и участник театрализованной сказки </a:t>
            </a:r>
            <a:endParaRPr lang="ru-RU" sz="2800" i="1" dirty="0">
              <a:solidFill>
                <a:srgbClr val="7030A0"/>
              </a:solidFill>
              <a:latin typeface="Times New Roman" pitchFamily="18" charset="0"/>
              <a:cs typeface="Times New Roman" pitchFamily="18" charset="0"/>
            </a:endParaRPr>
          </a:p>
        </p:txBody>
      </p:sp>
      <p:pic>
        <p:nvPicPr>
          <p:cNvPr id="32769" name="Picture 1" descr="D:\ФОТОГРАФИИ\пдд КОНКУРС 2011\IMG_3094.jpg"/>
          <p:cNvPicPr>
            <a:picLocks noChangeAspect="1" noChangeArrowheads="1"/>
          </p:cNvPicPr>
          <p:nvPr/>
        </p:nvPicPr>
        <p:blipFill>
          <a:blip r:embed="rId3" cstate="print">
            <a:lum bright="10000"/>
          </a:blip>
          <a:srcRect/>
          <a:stretch>
            <a:fillRect/>
          </a:stretch>
        </p:blipFill>
        <p:spPr bwMode="auto">
          <a:xfrm>
            <a:off x="1190607" y="4614065"/>
            <a:ext cx="5239086" cy="3929090"/>
          </a:xfrm>
          <a:prstGeom prst="round2Diag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pic>
        <p:nvPicPr>
          <p:cNvPr id="33794" name="Рисунок 3" descr="IMG_3041"/>
          <p:cNvPicPr>
            <a:picLocks noChangeAspect="1" noChangeArrowheads="1"/>
          </p:cNvPicPr>
          <p:nvPr/>
        </p:nvPicPr>
        <p:blipFill>
          <a:blip r:embed="rId3" cstate="print"/>
          <a:srcRect/>
          <a:stretch>
            <a:fillRect/>
          </a:stretch>
        </p:blipFill>
        <p:spPr bwMode="auto">
          <a:xfrm>
            <a:off x="3905251" y="6149898"/>
            <a:ext cx="2668186" cy="2002708"/>
          </a:xfrm>
          <a:prstGeom prst="round2DiagRect">
            <a:avLst/>
          </a:prstGeom>
          <a:noFill/>
        </p:spPr>
      </p:pic>
      <p:pic>
        <p:nvPicPr>
          <p:cNvPr id="33793" name="Рисунок 4" descr="IMG_3045"/>
          <p:cNvPicPr>
            <a:picLocks noChangeAspect="1" noChangeArrowheads="1"/>
          </p:cNvPicPr>
          <p:nvPr/>
        </p:nvPicPr>
        <p:blipFill>
          <a:blip r:embed="rId4" cstate="print">
            <a:lum bright="20000"/>
          </a:blip>
          <a:srcRect/>
          <a:stretch>
            <a:fillRect/>
          </a:stretch>
        </p:blipFill>
        <p:spPr bwMode="auto">
          <a:xfrm>
            <a:off x="1190607" y="7614461"/>
            <a:ext cx="2643206" cy="1997875"/>
          </a:xfrm>
          <a:prstGeom prst="round2DiagRect">
            <a:avLst/>
          </a:prstGeom>
          <a:noFill/>
        </p:spPr>
      </p:pic>
      <p:sp>
        <p:nvSpPr>
          <p:cNvPr id="33796" name="Rectangle 4"/>
          <p:cNvSpPr>
            <a:spLocks noChangeArrowheads="1"/>
          </p:cNvSpPr>
          <p:nvPr/>
        </p:nvSpPr>
        <p:spPr bwMode="auto">
          <a:xfrm>
            <a:off x="1119170" y="899292"/>
            <a:ext cx="5548325" cy="3170095"/>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defTabSz="914372" fontAlgn="base">
              <a:spcBef>
                <a:spcPct val="0"/>
              </a:spcBef>
              <a:spcAft>
                <a:spcPct val="0"/>
              </a:spcAft>
            </a:pPr>
            <a:r>
              <a:rPr lang="en-US" sz="1400" dirty="0" err="1" smtClean="0">
                <a:latin typeface="Times New Roman" pitchFamily="18" charset="0"/>
                <a:ea typeface="Calibri" pitchFamily="34" charset="0"/>
                <a:cs typeface="Times New Roman" pitchFamily="18" charset="0"/>
              </a:rPr>
              <a:t>Задачи</a:t>
            </a:r>
            <a:r>
              <a:rPr lang="en-US" sz="1400" dirty="0" smtClean="0">
                <a:latin typeface="Times New Roman" pitchFamily="18" charset="0"/>
                <a:ea typeface="Calibri" pitchFamily="34" charset="0"/>
                <a:cs typeface="Times New Roman" pitchFamily="18" charset="0"/>
              </a:rPr>
              <a:t>:</a:t>
            </a:r>
            <a:endParaRPr lang="ru-RU" sz="700" dirty="0" smtClean="0">
              <a:latin typeface="Arial" pitchFamily="34" charset="0"/>
            </a:endParaRPr>
          </a:p>
          <a:p>
            <a:pPr defTabSz="914372" eaLnBrk="0" fontAlgn="base" hangingPunct="0">
              <a:spcBef>
                <a:spcPct val="0"/>
              </a:spcBef>
              <a:spcAft>
                <a:spcPct val="0"/>
              </a:spcAft>
              <a:buFontTx/>
              <a:buChar char="•"/>
            </a:pPr>
            <a:r>
              <a:rPr lang="ru-RU" sz="1400" dirty="0" smtClean="0">
                <a:latin typeface="Times New Roman" pitchFamily="18" charset="0"/>
                <a:ea typeface="Calibri" pitchFamily="34" charset="0"/>
                <a:cs typeface="Times New Roman" pitchFamily="18" charset="0"/>
              </a:rPr>
              <a:t>Закрепить знания о значении сигналах светофора.</a:t>
            </a:r>
            <a:endParaRPr lang="ru-RU" sz="700" dirty="0" smtClean="0">
              <a:latin typeface="Arial" pitchFamily="34" charset="0"/>
            </a:endParaRPr>
          </a:p>
          <a:p>
            <a:pPr defTabSz="914372" eaLnBrk="0" fontAlgn="base" hangingPunct="0">
              <a:spcBef>
                <a:spcPct val="0"/>
              </a:spcBef>
              <a:spcAft>
                <a:spcPct val="0"/>
              </a:spcAft>
              <a:buFontTx/>
              <a:buChar char="•"/>
            </a:pPr>
            <a:r>
              <a:rPr lang="ru-RU" sz="1400" dirty="0" smtClean="0">
                <a:latin typeface="Times New Roman" pitchFamily="18" charset="0"/>
                <a:ea typeface="Calibri" pitchFamily="34" charset="0"/>
                <a:cs typeface="Times New Roman" pitchFamily="18" charset="0"/>
              </a:rPr>
              <a:t>Совершенствовать представления о безопасном поведении на улицах и дорогах.</a:t>
            </a:r>
            <a:endParaRPr lang="ru-RU" sz="700" dirty="0" smtClean="0">
              <a:latin typeface="Arial" pitchFamily="34" charset="0"/>
            </a:endParaRPr>
          </a:p>
          <a:p>
            <a:pPr defTabSz="914372" eaLnBrk="0" fontAlgn="base" hangingPunct="0">
              <a:spcBef>
                <a:spcPct val="0"/>
              </a:spcBef>
              <a:spcAft>
                <a:spcPct val="0"/>
              </a:spcAft>
              <a:buFontTx/>
              <a:buChar char="•"/>
            </a:pPr>
            <a:r>
              <a:rPr lang="ru-RU" sz="1400" dirty="0" smtClean="0">
                <a:latin typeface="Times New Roman" pitchFamily="18" charset="0"/>
                <a:ea typeface="Calibri" pitchFamily="34" charset="0"/>
                <a:cs typeface="Times New Roman" pitchFamily="18" charset="0"/>
              </a:rPr>
              <a:t>Вызывать эмоциональный отклик на сказку, способствовать развитию музыкальных творческих способностей.</a:t>
            </a:r>
            <a:endParaRPr lang="ru-RU" sz="700" dirty="0" smtClean="0">
              <a:latin typeface="Arial" pitchFamily="34" charset="0"/>
            </a:endParaRPr>
          </a:p>
          <a:p>
            <a:pPr defTabSz="914372" eaLnBrk="0" fontAlgn="base" hangingPunct="0">
              <a:spcBef>
                <a:spcPct val="0"/>
              </a:spcBef>
              <a:spcAft>
                <a:spcPct val="0"/>
              </a:spcAft>
              <a:buFontTx/>
              <a:buChar char="•"/>
            </a:pPr>
            <a:r>
              <a:rPr lang="ru-RU" sz="1400" dirty="0" smtClean="0">
                <a:latin typeface="Times New Roman" pitchFamily="18" charset="0"/>
                <a:ea typeface="Calibri" pitchFamily="34" charset="0"/>
                <a:cs typeface="Times New Roman" pitchFamily="18" charset="0"/>
              </a:rPr>
              <a:t>Развивать и укреплять умение чисто интонировать песни и выразительно двигаться в характере музыки. </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 (звучит фонограмма космической музыки, через музыкальный зал пролетает летающий объект и приземляется за холмом); (сделанный из драпированной ткани, и оттуда появляется инопланетяне)</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1 </a:t>
            </a:r>
            <a:r>
              <a:rPr lang="ru-RU" sz="1400" b="1" u="sng" dirty="0" err="1" smtClean="0">
                <a:latin typeface="Times New Roman" pitchFamily="18" charset="0"/>
                <a:ea typeface="Calibri" pitchFamily="34" charset="0"/>
                <a:cs typeface="Times New Roman" pitchFamily="18" charset="0"/>
              </a:rPr>
              <a:t>иноп-ин</a:t>
            </a:r>
            <a:r>
              <a:rPr lang="ru-RU" sz="1400" b="1" u="sng" dirty="0" smtClean="0">
                <a:latin typeface="Times New Roman" pitchFamily="18" charset="0"/>
                <a:ea typeface="Calibri" pitchFamily="34" charset="0"/>
                <a:cs typeface="Times New Roman" pitchFamily="18" charset="0"/>
              </a:rPr>
              <a:t>:</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Вижу объект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деревья</a:t>
            </a:r>
            <a:endParaRPr lang="ru-RU" sz="700" dirty="0" smtClean="0">
              <a:latin typeface="Arial" pitchFamily="34" charset="0"/>
            </a:endParaRPr>
          </a:p>
          <a:p>
            <a:pPr defTabSz="914372" eaLnBrk="0" fontAlgn="base" hangingPunct="0">
              <a:spcBef>
                <a:spcPct val="0"/>
              </a:spcBef>
              <a:spcAft>
                <a:spcPct val="0"/>
              </a:spcAft>
            </a:pPr>
            <a:endParaRPr lang="ru-RU" sz="1800" dirty="0" smtClean="0">
              <a:latin typeface="Arial" pitchFamily="34" charset="0"/>
            </a:endParaRPr>
          </a:p>
        </p:txBody>
      </p:sp>
      <p:sp>
        <p:nvSpPr>
          <p:cNvPr id="33797" name="Rectangle 5"/>
          <p:cNvSpPr>
            <a:spLocks noChangeArrowheads="1"/>
          </p:cNvSpPr>
          <p:nvPr/>
        </p:nvSpPr>
        <p:spPr bwMode="auto">
          <a:xfrm>
            <a:off x="1190608" y="3756811"/>
            <a:ext cx="5286412" cy="3754870"/>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just" defTabSz="914372" fontAlgn="base">
              <a:spcBef>
                <a:spcPct val="0"/>
              </a:spcBef>
              <a:spcAft>
                <a:spcPct val="0"/>
              </a:spcAft>
            </a:pPr>
            <a:r>
              <a:rPr lang="ru-RU" sz="1400" b="1" u="sng" dirty="0" smtClean="0">
                <a:latin typeface="Times New Roman" pitchFamily="18" charset="0"/>
                <a:ea typeface="Calibri" pitchFamily="34" charset="0"/>
                <a:cs typeface="Times New Roman" pitchFamily="18" charset="0"/>
              </a:rPr>
              <a:t>2 </a:t>
            </a:r>
            <a:r>
              <a:rPr lang="ru-RU" sz="1400" b="1" u="sng" dirty="0" err="1" smtClean="0">
                <a:latin typeface="Times New Roman" pitchFamily="18" charset="0"/>
                <a:ea typeface="Calibri" pitchFamily="34" charset="0"/>
                <a:cs typeface="Times New Roman" pitchFamily="18" charset="0"/>
              </a:rPr>
              <a:t>иноп-ин</a:t>
            </a:r>
            <a:r>
              <a:rPr lang="ru-RU" sz="1400" b="1" u="sng" dirty="0" smtClean="0">
                <a:latin typeface="Times New Roman" pitchFamily="18" charset="0"/>
                <a:ea typeface="Calibri" pitchFamily="34" charset="0"/>
                <a:cs typeface="Times New Roman" pitchFamily="18" charset="0"/>
              </a:rPr>
              <a:t>:</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Это лес, по данным мы в Татарстане</a:t>
            </a:r>
            <a:endParaRPr lang="ru-RU" sz="700" dirty="0" smtClean="0">
              <a:latin typeface="Arial" pitchFamily="34" charset="0"/>
            </a:endParaRPr>
          </a:p>
          <a:p>
            <a:pPr algn="just"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(вдруг на опушку леса под музыку выходят Леший и Баба Яга)</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Баба яга:</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Чуть не задавили старенькую бабуленьку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a:t>
            </a:r>
            <a:r>
              <a:rPr lang="ru-RU" sz="1400" dirty="0" err="1" smtClean="0">
                <a:latin typeface="Times New Roman" pitchFamily="18" charset="0"/>
                <a:ea typeface="Calibri" pitchFamily="34" charset="0"/>
                <a:cs typeface="Times New Roman" pitchFamily="18" charset="0"/>
              </a:rPr>
              <a:t>красотулечку</a:t>
            </a:r>
            <a:r>
              <a:rPr lang="ru-RU" sz="1400" dirty="0" smtClean="0">
                <a:latin typeface="Times New Roman" pitchFamily="18" charset="0"/>
                <a:ea typeface="Calibri" pitchFamily="34" charset="0"/>
                <a:cs typeface="Times New Roman" pitchFamily="18" charset="0"/>
              </a:rPr>
              <a:t>.  Ведь это же надо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шла, никого не трогала, а он как пролетит надо мной, я </a:t>
            </a:r>
            <a:r>
              <a:rPr lang="ru-RU" sz="1400" dirty="0" err="1" smtClean="0">
                <a:latin typeface="Times New Roman" pitchFamily="18" charset="0"/>
                <a:ea typeface="Calibri" pitchFamily="34" charset="0"/>
                <a:cs typeface="Times New Roman" pitchFamily="18" charset="0"/>
              </a:rPr>
              <a:t>такиж</a:t>
            </a:r>
            <a:r>
              <a:rPr lang="ru-RU" sz="1400" dirty="0" smtClean="0">
                <a:latin typeface="Times New Roman" pitchFamily="18" charset="0"/>
                <a:ea typeface="Calibri" pitchFamily="34" charset="0"/>
                <a:cs typeface="Times New Roman" pitchFamily="18" charset="0"/>
              </a:rPr>
              <a:t> присела.</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Леший:</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Шли по лесной тропинке, никого не трогали, и вдруг по небу пронеслось это чудо, все в огнях, где-то здесь приземлились, ты не видела? </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Баба Яга:</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Ковыляла я, хромала</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Метлу свою вдруг потеряла</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Наклонилась поискать</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Надо мною чудо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шасть,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От испуга я глаза закрыла </a:t>
            </a:r>
            <a:endParaRPr lang="ru-RU" sz="1800" dirty="0" smtClean="0">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3" cstate="print"/>
          <a:srcRect l="2531" t="1734" r="3481" b="3811"/>
          <a:stretch>
            <a:fillRect/>
          </a:stretch>
        </p:blipFill>
        <p:spPr bwMode="auto">
          <a:xfrm>
            <a:off x="0" y="-60180"/>
            <a:ext cx="7524750" cy="10717068"/>
          </a:xfrm>
          <a:prstGeom prst="rect">
            <a:avLst/>
          </a:prstGeom>
          <a:noFill/>
        </p:spPr>
      </p:pic>
      <p:sp>
        <p:nvSpPr>
          <p:cNvPr id="10241" name="Rectangle 1"/>
          <p:cNvSpPr>
            <a:spLocks noChangeArrowheads="1"/>
          </p:cNvSpPr>
          <p:nvPr/>
        </p:nvSpPr>
        <p:spPr bwMode="auto">
          <a:xfrm>
            <a:off x="1047731" y="-1112828"/>
            <a:ext cx="5429288" cy="11295396"/>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ctr" defTabSz="914372" fontAlgn="base">
              <a:spcBef>
                <a:spcPct val="0"/>
              </a:spcBef>
              <a:spcAft>
                <a:spcPct val="0"/>
              </a:spcAft>
              <a:tabLst>
                <a:tab pos="5808486" algn="l"/>
              </a:tabLst>
            </a:pPr>
            <a:endParaRPr lang="ru-RU" sz="1400" b="1" dirty="0" smtClean="0">
              <a:latin typeface="Times New Roman" pitchFamily="18" charset="0"/>
              <a:ea typeface="Times New Roman" pitchFamily="18" charset="0"/>
              <a:cs typeface="Times New Roman" pitchFamily="18" charset="0"/>
            </a:endParaRPr>
          </a:p>
          <a:p>
            <a:pPr algn="ctr" defTabSz="914372" fontAlgn="base">
              <a:spcBef>
                <a:spcPct val="0"/>
              </a:spcBef>
              <a:spcAft>
                <a:spcPct val="0"/>
              </a:spcAft>
              <a:tabLst>
                <a:tab pos="5808486" algn="l"/>
              </a:tabLst>
            </a:pPr>
            <a:endParaRPr lang="ru-RU" sz="1400" b="1" dirty="0" smtClean="0">
              <a:latin typeface="Times New Roman" pitchFamily="18" charset="0"/>
              <a:ea typeface="Times New Roman" pitchFamily="18" charset="0"/>
              <a:cs typeface="Times New Roman" pitchFamily="18" charset="0"/>
            </a:endParaRPr>
          </a:p>
          <a:p>
            <a:pPr algn="ctr" defTabSz="914372" fontAlgn="base">
              <a:spcBef>
                <a:spcPct val="0"/>
              </a:spcBef>
              <a:spcAft>
                <a:spcPct val="0"/>
              </a:spcAft>
              <a:tabLst>
                <a:tab pos="5808486" algn="l"/>
              </a:tabLst>
            </a:pPr>
            <a:endParaRPr lang="ru-RU" sz="1400" b="1" dirty="0" smtClean="0">
              <a:latin typeface="Times New Roman" pitchFamily="18" charset="0"/>
              <a:ea typeface="Times New Roman" pitchFamily="18" charset="0"/>
              <a:cs typeface="Times New Roman" pitchFamily="18" charset="0"/>
            </a:endParaRPr>
          </a:p>
          <a:p>
            <a:pPr algn="ctr" defTabSz="914372" fontAlgn="base">
              <a:spcBef>
                <a:spcPct val="0"/>
              </a:spcBef>
              <a:spcAft>
                <a:spcPct val="0"/>
              </a:spcAft>
              <a:tabLst>
                <a:tab pos="5808486" algn="l"/>
              </a:tabLst>
            </a:pPr>
            <a:endParaRPr lang="ru-RU" sz="1400" b="1" dirty="0" smtClean="0">
              <a:latin typeface="Times New Roman" pitchFamily="18" charset="0"/>
              <a:ea typeface="Times New Roman" pitchFamily="18" charset="0"/>
              <a:cs typeface="Times New Roman" pitchFamily="18" charset="0"/>
            </a:endParaRPr>
          </a:p>
          <a:p>
            <a:pPr algn="ctr" defTabSz="914372" fontAlgn="base">
              <a:spcBef>
                <a:spcPct val="0"/>
              </a:spcBef>
              <a:spcAft>
                <a:spcPct val="0"/>
              </a:spcAft>
              <a:tabLst>
                <a:tab pos="5808486" algn="l"/>
              </a:tabLst>
            </a:pPr>
            <a:endParaRPr lang="ru-RU" sz="1400" b="1" dirty="0" smtClean="0">
              <a:latin typeface="Times New Roman" pitchFamily="18" charset="0"/>
              <a:ea typeface="Times New Roman" pitchFamily="18" charset="0"/>
              <a:cs typeface="Times New Roman" pitchFamily="18" charset="0"/>
            </a:endParaRPr>
          </a:p>
          <a:p>
            <a:pPr algn="ctr" defTabSz="914372" fontAlgn="base">
              <a:spcBef>
                <a:spcPct val="0"/>
              </a:spcBef>
              <a:spcAft>
                <a:spcPct val="0"/>
              </a:spcAft>
              <a:tabLst>
                <a:tab pos="5808486" algn="l"/>
              </a:tabLst>
            </a:pPr>
            <a:endParaRPr lang="ru-RU" sz="1400" b="1" dirty="0" smtClean="0">
              <a:latin typeface="Times New Roman" pitchFamily="18" charset="0"/>
              <a:ea typeface="Times New Roman" pitchFamily="18" charset="0"/>
              <a:cs typeface="Times New Roman" pitchFamily="18" charset="0"/>
            </a:endParaRPr>
          </a:p>
          <a:p>
            <a:pPr algn="ctr" defTabSz="914372" fontAlgn="base">
              <a:spcBef>
                <a:spcPct val="0"/>
              </a:spcBef>
              <a:spcAft>
                <a:spcPct val="0"/>
              </a:spcAft>
              <a:tabLst>
                <a:tab pos="5808486" algn="l"/>
              </a:tabLst>
            </a:pPr>
            <a:endParaRPr lang="ru-RU" sz="1400" b="1" dirty="0" smtClean="0">
              <a:latin typeface="Times New Roman" pitchFamily="18" charset="0"/>
              <a:ea typeface="Times New Roman" pitchFamily="18" charset="0"/>
              <a:cs typeface="Times New Roman" pitchFamily="18" charset="0"/>
            </a:endParaRPr>
          </a:p>
          <a:p>
            <a:pPr algn="ctr" defTabSz="914372" fontAlgn="base">
              <a:spcBef>
                <a:spcPct val="0"/>
              </a:spcBef>
              <a:spcAft>
                <a:spcPct val="0"/>
              </a:spcAft>
              <a:tabLst>
                <a:tab pos="5808486" algn="l"/>
              </a:tabLst>
            </a:pPr>
            <a:endParaRPr lang="ru-RU" sz="1400" b="1" dirty="0" smtClean="0">
              <a:latin typeface="Times New Roman" pitchFamily="18" charset="0"/>
              <a:ea typeface="Times New Roman" pitchFamily="18" charset="0"/>
              <a:cs typeface="Times New Roman" pitchFamily="18" charset="0"/>
            </a:endParaRPr>
          </a:p>
          <a:p>
            <a:pPr algn="ctr" defTabSz="914372" fontAlgn="base">
              <a:spcBef>
                <a:spcPct val="0"/>
              </a:spcBef>
              <a:spcAft>
                <a:spcPct val="0"/>
              </a:spcAft>
              <a:tabLst>
                <a:tab pos="5808486" algn="l"/>
              </a:tabLst>
            </a:pPr>
            <a:endParaRPr lang="ru-RU" sz="1400" b="1" dirty="0" smtClean="0">
              <a:latin typeface="Times New Roman" pitchFamily="18" charset="0"/>
              <a:ea typeface="Times New Roman" pitchFamily="18" charset="0"/>
              <a:cs typeface="Times New Roman" pitchFamily="18" charset="0"/>
            </a:endParaRPr>
          </a:p>
          <a:p>
            <a:pPr algn="ctr" defTabSz="914372" fontAlgn="base">
              <a:spcBef>
                <a:spcPct val="0"/>
              </a:spcBef>
              <a:spcAft>
                <a:spcPct val="0"/>
              </a:spcAft>
              <a:tabLst>
                <a:tab pos="5808486" algn="l"/>
              </a:tabLst>
            </a:pPr>
            <a:r>
              <a:rPr lang="ru-RU" sz="1400" b="1" dirty="0" smtClean="0">
                <a:latin typeface="Times New Roman" pitchFamily="18" charset="0"/>
                <a:ea typeface="Times New Roman" pitchFamily="18" charset="0"/>
                <a:cs typeface="Times New Roman" pitchFamily="18" charset="0"/>
              </a:rPr>
              <a:t>ЗАЯВКА</a:t>
            </a:r>
            <a:endParaRPr lang="ru-RU" sz="1400" dirty="0" smtClean="0">
              <a:latin typeface="Times New Roman" pitchFamily="18" charset="0"/>
              <a:cs typeface="Times New Roman" pitchFamily="18" charset="0"/>
            </a:endParaRPr>
          </a:p>
          <a:p>
            <a:pPr algn="ctr" defTabSz="914372" eaLnBrk="0" fontAlgn="base" hangingPunct="0">
              <a:spcBef>
                <a:spcPct val="0"/>
              </a:spcBef>
              <a:spcAft>
                <a:spcPct val="0"/>
              </a:spcAft>
              <a:tabLst>
                <a:tab pos="5808486" algn="l"/>
              </a:tabLst>
            </a:pPr>
            <a:r>
              <a:rPr lang="ru-RU" sz="1400" b="1" dirty="0" smtClean="0">
                <a:latin typeface="Times New Roman" pitchFamily="18" charset="0"/>
                <a:ea typeface="Times New Roman" pitchFamily="18" charset="0"/>
                <a:cs typeface="Times New Roman" pitchFamily="18" charset="0"/>
              </a:rPr>
              <a:t>на участие в Республиканском смотре-конкурсе среди воспитателей </a:t>
            </a:r>
            <a:r>
              <a:rPr lang="ru-RU" sz="1400" dirty="0" smtClean="0">
                <a:latin typeface="Times New Roman" pitchFamily="18" charset="0"/>
                <a:ea typeface="Times New Roman" pitchFamily="18" charset="0"/>
                <a:cs typeface="Times New Roman" pitchFamily="18" charset="0"/>
              </a:rPr>
              <a:t>и </a:t>
            </a:r>
            <a:r>
              <a:rPr lang="ru-RU" sz="1400" b="1" dirty="0" smtClean="0">
                <a:latin typeface="Times New Roman" pitchFamily="18" charset="0"/>
                <a:ea typeface="Times New Roman" pitchFamily="18" charset="0"/>
                <a:cs typeface="Times New Roman" pitchFamily="18" charset="0"/>
              </a:rPr>
              <a:t>дошкольных образовательных  учреждений Республики Татарстан по профилактике детского дорожно-транспортного травматизма </a:t>
            </a:r>
            <a:endParaRPr lang="ru-RU" sz="1400" dirty="0" smtClean="0">
              <a:latin typeface="Times New Roman" pitchFamily="18" charset="0"/>
              <a:cs typeface="Times New Roman" pitchFamily="18" charset="0"/>
            </a:endParaRPr>
          </a:p>
          <a:p>
            <a:pPr algn="ctr" defTabSz="914372" eaLnBrk="0" fontAlgn="base" hangingPunct="0">
              <a:spcBef>
                <a:spcPct val="0"/>
              </a:spcBef>
              <a:spcAft>
                <a:spcPct val="0"/>
              </a:spcAft>
              <a:tabLst>
                <a:tab pos="5808486" algn="l"/>
              </a:tabLst>
            </a:pPr>
            <a:r>
              <a:rPr lang="ru-RU" sz="1400" b="1" dirty="0" smtClean="0">
                <a:latin typeface="Times New Roman" pitchFamily="18" charset="0"/>
                <a:ea typeface="Times New Roman" pitchFamily="18" charset="0"/>
                <a:cs typeface="Times New Roman" pitchFamily="18" charset="0"/>
              </a:rPr>
              <a:t>«Зеленый огонек-2012»</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5808486" algn="l"/>
              </a:tabLst>
            </a:pPr>
            <a:r>
              <a:rPr lang="ru-RU" sz="1400" dirty="0" smtClean="0">
                <a:latin typeface="Times New Roman" pitchFamily="18" charset="0"/>
                <a:ea typeface="Times New Roman" pitchFamily="18" charset="0"/>
                <a:cs typeface="Times New Roman" pitchFamily="18" charset="0"/>
              </a:rPr>
              <a:t>    Просим включить в список для участия в Республиканском смотре - конкурсе «Зеленый огонек-2012»</a:t>
            </a:r>
            <a:r>
              <a:rPr lang="ru-RU" sz="1400" i="1" u="sng" dirty="0" smtClean="0">
                <a:latin typeface="Times New Roman" pitchFamily="18" charset="0"/>
                <a:ea typeface="Times New Roman" pitchFamily="18" charset="0"/>
                <a:cs typeface="Times New Roman" pitchFamily="18" charset="0"/>
              </a:rPr>
              <a:t> </a:t>
            </a:r>
          </a:p>
          <a:p>
            <a:pPr algn="just" defTabSz="914372" eaLnBrk="0" fontAlgn="base" hangingPunct="0">
              <a:spcBef>
                <a:spcPct val="0"/>
              </a:spcBef>
              <a:spcAft>
                <a:spcPct val="0"/>
              </a:spcAft>
              <a:tabLst>
                <a:tab pos="5808486" algn="l"/>
              </a:tabLst>
            </a:pPr>
            <a:r>
              <a:rPr lang="ru-RU" sz="1400" i="1" u="sng" dirty="0" smtClean="0">
                <a:latin typeface="Times New Roman" pitchFamily="18" charset="0"/>
                <a:ea typeface="Times New Roman" pitchFamily="18" charset="0"/>
                <a:cs typeface="Times New Roman" pitchFamily="18" charset="0"/>
              </a:rPr>
              <a:t>воспитателя МБДОУ «Детский сад «Рябинка» общеразвивающего вида» Заинского муниципального района РТ</a:t>
            </a:r>
            <a:endParaRPr lang="ru-RU" sz="1400" i="1" dirty="0" smtClean="0">
              <a:latin typeface="Times New Roman" pitchFamily="18" charset="0"/>
              <a:cs typeface="Times New Roman" pitchFamily="18" charset="0"/>
            </a:endParaRPr>
          </a:p>
          <a:p>
            <a:pPr algn="ctr" defTabSz="914372" eaLnBrk="0" fontAlgn="base" hangingPunct="0">
              <a:spcBef>
                <a:spcPct val="0"/>
              </a:spcBef>
              <a:spcAft>
                <a:spcPct val="0"/>
              </a:spcAft>
              <a:tabLst>
                <a:tab pos="5808486" algn="l"/>
              </a:tabLst>
            </a:pPr>
            <a:r>
              <a:rPr lang="ru-RU" sz="1400" baseline="30000" dirty="0" smtClean="0">
                <a:latin typeface="Times New Roman" pitchFamily="18" charset="0"/>
                <a:ea typeface="Times New Roman" pitchFamily="18" charset="0"/>
                <a:cs typeface="Times New Roman" pitchFamily="18" charset="0"/>
              </a:rPr>
              <a:t>(город, район)</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5808486" algn="l"/>
              </a:tabLst>
            </a:pPr>
            <a:r>
              <a:rPr lang="ru-RU" sz="1400" b="1" dirty="0" smtClean="0">
                <a:latin typeface="Times New Roman" pitchFamily="18" charset="0"/>
                <a:ea typeface="Times New Roman" pitchFamily="18" charset="0"/>
                <a:cs typeface="Times New Roman" pitchFamily="18" charset="0"/>
              </a:rPr>
              <a:t>Сведения о воспитателе:</a:t>
            </a:r>
            <a:endParaRPr lang="ru-RU" sz="1400" b="1"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5808486" algn="l"/>
              </a:tabLst>
            </a:pPr>
            <a:r>
              <a:rPr lang="ru-RU" sz="1400" b="1" dirty="0" smtClean="0">
                <a:latin typeface="Times New Roman" pitchFamily="18" charset="0"/>
                <a:ea typeface="Times New Roman" pitchFamily="18" charset="0"/>
                <a:cs typeface="Times New Roman" pitchFamily="18" charset="0"/>
              </a:rPr>
              <a:t>Фамилия </a:t>
            </a:r>
            <a:r>
              <a:rPr lang="ru-RU" sz="1400" i="1" u="sng" dirty="0" smtClean="0">
                <a:latin typeface="Times New Roman" pitchFamily="18" charset="0"/>
                <a:ea typeface="Times New Roman" pitchFamily="18" charset="0"/>
                <a:cs typeface="Times New Roman" pitchFamily="18" charset="0"/>
              </a:rPr>
              <a:t> Насырова    </a:t>
            </a:r>
            <a:r>
              <a:rPr lang="ru-RU" sz="1400" b="1" dirty="0" smtClean="0">
                <a:latin typeface="Times New Roman" pitchFamily="18" charset="0"/>
                <a:ea typeface="Times New Roman" pitchFamily="18" charset="0"/>
                <a:cs typeface="Times New Roman" pitchFamily="18" charset="0"/>
              </a:rPr>
              <a:t>Имя </a:t>
            </a:r>
            <a:r>
              <a:rPr lang="ru-RU" sz="1400" dirty="0" smtClean="0">
                <a:latin typeface="Times New Roman" pitchFamily="18" charset="0"/>
                <a:ea typeface="Times New Roman" pitchFamily="18" charset="0"/>
                <a:cs typeface="Times New Roman" pitchFamily="18" charset="0"/>
              </a:rPr>
              <a:t> </a:t>
            </a:r>
            <a:r>
              <a:rPr lang="ru-RU" sz="1400" i="1" u="sng" dirty="0" smtClean="0">
                <a:latin typeface="Times New Roman" pitchFamily="18" charset="0"/>
                <a:ea typeface="Times New Roman" pitchFamily="18" charset="0"/>
                <a:cs typeface="Times New Roman" pitchFamily="18" charset="0"/>
              </a:rPr>
              <a:t>Фарида </a:t>
            </a:r>
            <a:endParaRPr lang="ru-RU" sz="1400" i="1" u="sng"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5808486" algn="l"/>
              </a:tabLst>
            </a:pPr>
            <a:r>
              <a:rPr lang="ru-RU" sz="1400" b="1" dirty="0" smtClean="0">
                <a:latin typeface="Times New Roman" pitchFamily="18" charset="0"/>
                <a:ea typeface="Times New Roman" pitchFamily="18" charset="0"/>
                <a:cs typeface="Times New Roman" pitchFamily="18" charset="0"/>
              </a:rPr>
              <a:t>Отчество</a:t>
            </a:r>
            <a:r>
              <a:rPr lang="ru-RU" sz="1400" dirty="0" smtClean="0">
                <a:latin typeface="Times New Roman" pitchFamily="18" charset="0"/>
                <a:ea typeface="Times New Roman" pitchFamily="18" charset="0"/>
                <a:cs typeface="Times New Roman" pitchFamily="18" charset="0"/>
              </a:rPr>
              <a:t> </a:t>
            </a:r>
            <a:r>
              <a:rPr lang="ru-RU" sz="1400" i="1" u="sng" dirty="0" smtClean="0">
                <a:latin typeface="Times New Roman" pitchFamily="18" charset="0"/>
                <a:ea typeface="Times New Roman" pitchFamily="18" charset="0"/>
                <a:cs typeface="Times New Roman" pitchFamily="18" charset="0"/>
              </a:rPr>
              <a:t>Саетгареевна </a:t>
            </a:r>
            <a:endParaRPr lang="ru-RU" sz="1400" i="1" u="sng" dirty="0" smtClean="0">
              <a:latin typeface="Times New Roman" pitchFamily="18" charset="0"/>
              <a:cs typeface="Times New Roman" pitchFamily="18" charset="0"/>
            </a:endParaRPr>
          </a:p>
          <a:p>
            <a:pPr defTabSz="914372" eaLnBrk="0" fontAlgn="base" hangingPunct="0">
              <a:spcBef>
                <a:spcPct val="0"/>
              </a:spcBef>
              <a:spcAft>
                <a:spcPct val="0"/>
              </a:spcAft>
              <a:tabLst>
                <a:tab pos="5808486" algn="l"/>
              </a:tabLst>
            </a:pPr>
            <a:r>
              <a:rPr lang="ru-RU" sz="1400" b="1" dirty="0" smtClean="0">
                <a:latin typeface="Times New Roman" pitchFamily="18" charset="0"/>
                <a:ea typeface="Times New Roman" pitchFamily="18" charset="0"/>
                <a:cs typeface="Times New Roman" pitchFamily="18" charset="0"/>
              </a:rPr>
              <a:t>Год рождения </a:t>
            </a:r>
            <a:r>
              <a:rPr lang="ru-RU" sz="1400" b="1" u="sng" dirty="0" smtClean="0">
                <a:latin typeface="Times New Roman" pitchFamily="18" charset="0"/>
                <a:ea typeface="Times New Roman" pitchFamily="18" charset="0"/>
                <a:cs typeface="Times New Roman" pitchFamily="18" charset="0"/>
              </a:rPr>
              <a:t> </a:t>
            </a:r>
            <a:r>
              <a:rPr lang="ru-RU" sz="1400" u="sng" dirty="0" smtClean="0">
                <a:latin typeface="Times New Roman" pitchFamily="18" charset="0"/>
                <a:ea typeface="Times New Roman" pitchFamily="18" charset="0"/>
                <a:cs typeface="Times New Roman" pitchFamily="18" charset="0"/>
              </a:rPr>
              <a:t>20.01.1963</a:t>
            </a:r>
            <a:endParaRPr lang="ru-RU" sz="1400" u="sng"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5808486" algn="l"/>
              </a:tabLst>
            </a:pPr>
            <a:r>
              <a:rPr lang="ru-RU" sz="1400" b="1" dirty="0" smtClean="0">
                <a:latin typeface="Times New Roman" pitchFamily="18" charset="0"/>
                <a:ea typeface="Times New Roman" pitchFamily="18" charset="0"/>
                <a:cs typeface="Times New Roman" pitchFamily="18" charset="0"/>
              </a:rPr>
              <a:t>Стаж педагогической деятельности  </a:t>
            </a:r>
            <a:r>
              <a:rPr lang="ru-RU" sz="1400" u="sng" dirty="0" smtClean="0">
                <a:latin typeface="Times New Roman" pitchFamily="18" charset="0"/>
                <a:ea typeface="Times New Roman" pitchFamily="18" charset="0"/>
                <a:cs typeface="Times New Roman" pitchFamily="18" charset="0"/>
              </a:rPr>
              <a:t>27 лет</a:t>
            </a:r>
            <a:endParaRPr lang="ru-RU" sz="1400" u="sng"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5808486" algn="l"/>
              </a:tabLst>
            </a:pPr>
            <a:r>
              <a:rPr lang="ru-RU" sz="1400" b="1" dirty="0" smtClean="0">
                <a:latin typeface="Times New Roman" pitchFamily="18" charset="0"/>
                <a:ea typeface="Times New Roman" pitchFamily="18" charset="0"/>
                <a:cs typeface="Times New Roman" pitchFamily="18" charset="0"/>
              </a:rPr>
              <a:t>Базовое образование  </a:t>
            </a:r>
            <a:r>
              <a:rPr lang="ru-RU" sz="1400" u="sng" dirty="0" smtClean="0">
                <a:latin typeface="Times New Roman" pitchFamily="18" charset="0"/>
                <a:ea typeface="Times New Roman" pitchFamily="18" charset="0"/>
                <a:cs typeface="Times New Roman" pitchFamily="18" charset="0"/>
              </a:rPr>
              <a:t>среднее специальное МУПК г.Заинск,1993год., 5курс </a:t>
            </a:r>
            <a:r>
              <a:rPr lang="ru-RU" sz="1400" u="sng" dirty="0" smtClean="0">
                <a:latin typeface="Times New Roman" pitchFamily="18" charset="0"/>
                <a:cs typeface="Times New Roman" pitchFamily="18" charset="0"/>
              </a:rPr>
              <a:t>ГАОУ СПО «</a:t>
            </a:r>
            <a:r>
              <a:rPr lang="ru-RU" sz="1400" u="sng" dirty="0" err="1" smtClean="0">
                <a:latin typeface="Times New Roman" pitchFamily="18" charset="0"/>
                <a:cs typeface="Times New Roman" pitchFamily="18" charset="0"/>
              </a:rPr>
              <a:t>Мензелинский</a:t>
            </a:r>
            <a:r>
              <a:rPr lang="ru-RU" sz="1400" u="sng" dirty="0" smtClean="0">
                <a:latin typeface="Times New Roman" pitchFamily="18" charset="0"/>
                <a:cs typeface="Times New Roman" pitchFamily="18" charset="0"/>
              </a:rPr>
              <a:t> педагогический колледж имени </a:t>
            </a:r>
            <a:r>
              <a:rPr lang="ru-RU" sz="1400" u="sng" dirty="0" err="1" smtClean="0">
                <a:latin typeface="Times New Roman" pitchFamily="18" charset="0"/>
                <a:cs typeface="Times New Roman" pitchFamily="18" charset="0"/>
              </a:rPr>
              <a:t>Мусы</a:t>
            </a:r>
            <a:r>
              <a:rPr lang="ru-RU" sz="1400" u="sng" dirty="0" smtClean="0">
                <a:latin typeface="Times New Roman" pitchFamily="18" charset="0"/>
                <a:cs typeface="Times New Roman" pitchFamily="18" charset="0"/>
              </a:rPr>
              <a:t> </a:t>
            </a:r>
            <a:r>
              <a:rPr lang="ru-RU" sz="1400" u="sng" dirty="0" err="1" smtClean="0">
                <a:latin typeface="Times New Roman" pitchFamily="18" charset="0"/>
                <a:cs typeface="Times New Roman" pitchFamily="18" charset="0"/>
              </a:rPr>
              <a:t>Джалиля</a:t>
            </a:r>
            <a:r>
              <a:rPr lang="ru-RU" sz="1400" u="sng" dirty="0" smtClean="0">
                <a:latin typeface="Times New Roman" pitchFamily="18" charset="0"/>
                <a:cs typeface="Times New Roman" pitchFamily="18" charset="0"/>
              </a:rPr>
              <a:t>» по специальности – воспитатель в дошкольных учреждениях</a:t>
            </a:r>
            <a:r>
              <a:rPr lang="ru-RU" sz="1400" dirty="0" smtClean="0">
                <a:latin typeface="Times New Roman" pitchFamily="18" charset="0"/>
                <a:cs typeface="Times New Roman" pitchFamily="18" charset="0"/>
              </a:rPr>
              <a:t>.</a:t>
            </a:r>
          </a:p>
          <a:p>
            <a:pPr defTabSz="914372" eaLnBrk="0" fontAlgn="base" hangingPunct="0">
              <a:spcBef>
                <a:spcPct val="0"/>
              </a:spcBef>
              <a:spcAft>
                <a:spcPct val="0"/>
              </a:spcAft>
              <a:tabLst>
                <a:tab pos="5808486" algn="l"/>
              </a:tabLst>
            </a:pPr>
            <a:r>
              <a:rPr lang="ru-RU" sz="1400" b="1" dirty="0" smtClean="0">
                <a:latin typeface="Times New Roman" pitchFamily="18" charset="0"/>
                <a:ea typeface="Times New Roman" pitchFamily="18" charset="0"/>
                <a:cs typeface="Times New Roman" pitchFamily="18" charset="0"/>
              </a:rPr>
              <a:t>Личный вклад в работу по профилактике ДДТТ </a:t>
            </a:r>
            <a:endParaRPr lang="ru-RU" sz="1400" b="1"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5808486" algn="l"/>
              </a:tabLst>
            </a:pPr>
            <a:r>
              <a:rPr lang="ru-RU" sz="1400" u="sng" dirty="0" smtClean="0">
                <a:latin typeface="Times New Roman" pitchFamily="18" charset="0"/>
                <a:ea typeface="Times New Roman" pitchFamily="18" charset="0"/>
                <a:cs typeface="Times New Roman" pitchFamily="18" charset="0"/>
              </a:rPr>
              <a:t>Фарида Саетгареевна,  воспитатель с большим педагогическим стажем. Одна из первой, в детском саду, прошла курсы повышения квалификации по программе «Инновационные технологии обучения ПДД в ДОУ». С 2006 года постоянно работает над этой проблемой.  В план работы воспитателя вошли такие формы работы с детьми по правилам дорожного движения, как экскурсии, наблюдения, беседы, рассматривание картин, чтение произведений, заучивание стихотворений, различные дидактические и сюжетно-ролевые игры.  Фарида Саетгареевна</a:t>
            </a:r>
            <a:r>
              <a:rPr lang="ru-RU" sz="1400" dirty="0" smtClean="0"/>
              <a:t> </a:t>
            </a:r>
            <a:r>
              <a:rPr lang="ru-RU" sz="1400" u="sng" dirty="0" smtClean="0">
                <a:latin typeface="Times New Roman" pitchFamily="18" charset="0"/>
                <a:cs typeface="Times New Roman" pitchFamily="18" charset="0"/>
              </a:rPr>
              <a:t>ведет большую работу с родителями воспитанников, знакомит их с программными требованиями, привлекает к  изготовлению материала для проведения занятий, игр, выполнению различных заданий с детьми. Проводит родительские собрания, консультации по ПДД, в родительских уголках оформлены   наглядно-информационные  стенды на данную тематику.</a:t>
            </a:r>
            <a:endParaRPr lang="ru-RU" sz="1400" u="sng" dirty="0" smtClean="0">
              <a:latin typeface="Times New Roman" pitchFamily="18" charset="0"/>
              <a:ea typeface="Times New Roman" pitchFamily="18" charset="0"/>
              <a:cs typeface="Times New Roman" pitchFamily="18" charset="0"/>
            </a:endParaRPr>
          </a:p>
          <a:p>
            <a:pPr algn="just" defTabSz="914372" eaLnBrk="0" fontAlgn="base" hangingPunct="0">
              <a:spcBef>
                <a:spcPct val="0"/>
              </a:spcBef>
              <a:spcAft>
                <a:spcPct val="0"/>
              </a:spcAft>
              <a:tabLst>
                <a:tab pos="5808486" algn="l"/>
              </a:tabLst>
            </a:pPr>
            <a:r>
              <a:rPr lang="ru-RU" sz="1400" u="sng" dirty="0" smtClean="0">
                <a:latin typeface="Times New Roman" pitchFamily="18" charset="0"/>
                <a:ea typeface="Times New Roman" pitchFamily="18" charset="0"/>
                <a:cs typeface="Times New Roman" pitchFamily="18" charset="0"/>
              </a:rPr>
              <a:t>В 2008 году стала победителем в городском туре  республиканского конкурса «Зеленый огонек» в номинации «Знаток ПДД». За последние 10 лет в детском саду не зафиксировано ни одного случая ДДТТ.</a:t>
            </a:r>
          </a:p>
          <a:p>
            <a:pPr algn="just" defTabSz="914372" eaLnBrk="0" fontAlgn="base" hangingPunct="0">
              <a:spcBef>
                <a:spcPct val="0"/>
              </a:spcBef>
              <a:spcAft>
                <a:spcPct val="0"/>
              </a:spcAft>
              <a:tabLst>
                <a:tab pos="5808486" algn="l"/>
              </a:tabLst>
            </a:pPr>
            <a:r>
              <a:rPr lang="ru-RU" sz="1400" dirty="0" smtClean="0">
                <a:latin typeface="Times New Roman" pitchFamily="18" charset="0"/>
                <a:ea typeface="Calibri" pitchFamily="34" charset="0"/>
                <a:cs typeface="Times New Roman" pitchFamily="18" charset="0"/>
              </a:rPr>
              <a:t>Начальник РОО_________________________________М.П.</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5808486" algn="l"/>
              </a:tabLst>
            </a:pPr>
            <a:r>
              <a:rPr lang="ru-RU" sz="1400" dirty="0" smtClean="0">
                <a:latin typeface="Times New Roman" pitchFamily="18" charset="0"/>
                <a:ea typeface="Calibri" pitchFamily="34" charset="0"/>
                <a:cs typeface="Times New Roman" pitchFamily="18" charset="0"/>
              </a:rPr>
              <a:t>Начальник ОГИБДД_____________________________М.П.</a:t>
            </a:r>
            <a:endParaRPr lang="ru-RU" sz="1400" dirty="0" smtClean="0">
              <a:latin typeface="Times New Roman" pitchFamily="18" charset="0"/>
              <a:cs typeface="Times New Roman" pitchFamily="18" charset="0"/>
            </a:endParaRPr>
          </a:p>
          <a:p>
            <a:pPr algn="just" defTabSz="914372" eaLnBrk="0" fontAlgn="base" hangingPunct="0">
              <a:spcBef>
                <a:spcPct val="0"/>
              </a:spcBef>
              <a:spcAft>
                <a:spcPct val="0"/>
              </a:spcAft>
              <a:tabLst>
                <a:tab pos="5808486" algn="l"/>
              </a:tabLst>
            </a:pPr>
            <a:r>
              <a:rPr lang="ru-RU" sz="1400" dirty="0" smtClean="0">
                <a:latin typeface="Times New Roman" pitchFamily="18" charset="0"/>
                <a:ea typeface="Calibri" pitchFamily="34" charset="0"/>
                <a:cs typeface="Times New Roman" pitchFamily="18" charset="0"/>
              </a:rPr>
              <a:t>Заведующий МБДОУ ____________________________М.П. </a:t>
            </a:r>
            <a:endParaRPr lang="ru-RU" sz="1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5414" t="1734" r="3481" b="3811"/>
          <a:stretch>
            <a:fillRect/>
          </a:stretch>
        </p:blipFill>
        <p:spPr bwMode="auto">
          <a:xfrm>
            <a:off x="0" y="1"/>
            <a:ext cx="7524750" cy="10717068"/>
          </a:xfrm>
          <a:prstGeom prst="rect">
            <a:avLst/>
          </a:prstGeom>
          <a:noFill/>
        </p:spPr>
      </p:pic>
      <p:sp>
        <p:nvSpPr>
          <p:cNvPr id="34818" name="Rectangle 2"/>
          <p:cNvSpPr>
            <a:spLocks noChangeArrowheads="1"/>
          </p:cNvSpPr>
          <p:nvPr/>
        </p:nvSpPr>
        <p:spPr bwMode="auto">
          <a:xfrm>
            <a:off x="904856" y="730721"/>
            <a:ext cx="5572165" cy="5909306"/>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defTabSz="914372" fontAlgn="base">
              <a:spcBef>
                <a:spcPct val="0"/>
              </a:spcBef>
              <a:spcAft>
                <a:spcPct val="0"/>
              </a:spcAft>
            </a:pPr>
            <a:r>
              <a:rPr lang="ru-RU" sz="1400" dirty="0" smtClean="0">
                <a:latin typeface="Times New Roman" pitchFamily="18" charset="0"/>
                <a:ea typeface="Calibri" pitchFamily="34" charset="0"/>
                <a:cs typeface="Times New Roman" pitchFamily="18" charset="0"/>
              </a:rPr>
              <a:t>И где оно его пропустила </a:t>
            </a:r>
            <a:endParaRPr lang="ru-RU" sz="14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Леший:</a:t>
            </a:r>
            <a:endParaRPr lang="ru-RU" sz="14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Оно где-то здесь, интересно, может это огромная звезда упала! </a:t>
            </a:r>
            <a:endParaRPr lang="ru-RU" sz="14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(видит инопланетянин)</a:t>
            </a:r>
            <a:endParaRPr lang="ru-RU" sz="14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Смотри, чудо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a:t>
            </a:r>
            <a:r>
              <a:rPr lang="ru-RU" sz="1400" dirty="0" err="1" smtClean="0">
                <a:latin typeface="Times New Roman" pitchFamily="18" charset="0"/>
                <a:ea typeface="Calibri" pitchFamily="34" charset="0"/>
                <a:cs typeface="Times New Roman" pitchFamily="18" charset="0"/>
              </a:rPr>
              <a:t>юдо</a:t>
            </a:r>
            <a:r>
              <a:rPr lang="ru-RU" sz="1400" dirty="0" smtClean="0">
                <a:latin typeface="Times New Roman" pitchFamily="18" charset="0"/>
                <a:ea typeface="Calibri" pitchFamily="34" charset="0"/>
                <a:cs typeface="Times New Roman" pitchFamily="18" charset="0"/>
              </a:rPr>
              <a:t>, вот они! </a:t>
            </a:r>
            <a:endParaRPr lang="ru-RU" sz="14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(обегают вокруг инопланетянин, удивляются)</a:t>
            </a:r>
            <a:endParaRPr lang="ru-RU" sz="14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Баба Яга:</a:t>
            </a:r>
            <a:endParaRPr lang="ru-RU" sz="14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Что за гости в нашу </a:t>
            </a:r>
            <a:r>
              <a:rPr lang="ru-RU" sz="1400" dirty="0" err="1" smtClean="0">
                <a:latin typeface="Times New Roman" pitchFamily="18" charset="0"/>
                <a:ea typeface="Calibri" pitchFamily="34" charset="0"/>
                <a:cs typeface="Times New Roman" pitchFamily="18" charset="0"/>
              </a:rPr>
              <a:t>Заинскую</a:t>
            </a:r>
            <a:r>
              <a:rPr lang="ru-RU" sz="1400" dirty="0" smtClean="0">
                <a:latin typeface="Times New Roman" pitchFamily="18" charset="0"/>
                <a:ea typeface="Calibri" pitchFamily="34" charset="0"/>
                <a:cs typeface="Times New Roman" pitchFamily="18" charset="0"/>
              </a:rPr>
              <a:t> лесную глушь прибыли?</a:t>
            </a:r>
            <a:endParaRPr lang="ru-RU" sz="14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Леший: </a:t>
            </a:r>
            <a:r>
              <a:rPr lang="ru-RU" sz="1400" i="1" dirty="0" smtClean="0">
                <a:latin typeface="Times New Roman" pitchFamily="18" charset="0"/>
                <a:ea typeface="Calibri" pitchFamily="34" charset="0"/>
                <a:cs typeface="Times New Roman" pitchFamily="18" charset="0"/>
              </a:rPr>
              <a:t>(гордо, подняв подбородок) </a:t>
            </a:r>
            <a:endParaRPr lang="ru-RU" sz="14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Кто такие? И куда вы путь держите господа? </a:t>
            </a:r>
            <a:endParaRPr lang="ru-RU" sz="14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1 инопланетянин:</a:t>
            </a:r>
            <a:endParaRPr lang="ru-RU" sz="14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Мы направляемся в страну </a:t>
            </a:r>
            <a:r>
              <a:rPr lang="ru-RU" sz="1400" dirty="0" err="1" smtClean="0">
                <a:latin typeface="Times New Roman" pitchFamily="18" charset="0"/>
                <a:ea typeface="Calibri" pitchFamily="34" charset="0"/>
                <a:cs typeface="Times New Roman" pitchFamily="18" charset="0"/>
              </a:rPr>
              <a:t>светофорию</a:t>
            </a:r>
            <a:endParaRPr lang="ru-RU" sz="14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2 инопланетянин: </a:t>
            </a:r>
            <a:endParaRPr lang="ru-RU" sz="14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Мы  хотим стать знатоками дорожной азбуки и научить своих марсиан правилам дорожного движения. А вы знаете эти правила?</a:t>
            </a:r>
            <a:endParaRPr lang="ru-RU" sz="14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Баба Яга:</a:t>
            </a:r>
            <a:endParaRPr lang="ru-RU" sz="14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А зачем нам знать? Если мне надо прейти дорогу, я гадаю на цветочке (достаёт цветочек, гадает: красный, зеленый, желтый), я пойду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на красный!</a:t>
            </a:r>
            <a:endParaRPr lang="ru-RU" sz="14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Леший:</a:t>
            </a:r>
            <a:endParaRPr lang="ru-RU" sz="14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А мне вообще никакой цвет не нравится, когда хочу тогда перехожу.</a:t>
            </a:r>
            <a:endParaRPr lang="ru-RU" sz="14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1 инопланетянин:</a:t>
            </a:r>
            <a:endParaRPr lang="ru-RU" sz="14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Не правильный ответ, возможна катастрофа.</a:t>
            </a:r>
            <a:endParaRPr lang="ru-RU" sz="14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Баба Яга:</a:t>
            </a:r>
            <a:endParaRPr lang="ru-RU" sz="14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Ну да ладно, вам мы поможем, я и сама давно хотела попасть в эту страну, поглядеть, что за чудеса там происходят. Свита! за мной! (марш) </a:t>
            </a:r>
            <a:r>
              <a:rPr lang="ru-RU" sz="1400" i="1" dirty="0" smtClean="0">
                <a:latin typeface="Times New Roman" pitchFamily="18" charset="0"/>
                <a:ea typeface="Calibri" pitchFamily="34" charset="0"/>
                <a:cs typeface="Times New Roman" pitchFamily="18" charset="0"/>
              </a:rPr>
              <a:t>(звучит фонограмма веселой музыки, появляется инспектор)</a:t>
            </a:r>
            <a:endParaRPr lang="ru-RU" sz="1400" dirty="0" smtClean="0">
              <a:latin typeface="Arial" pitchFamily="34" charset="0"/>
            </a:endParaRPr>
          </a:p>
        </p:txBody>
      </p:sp>
      <p:pic>
        <p:nvPicPr>
          <p:cNvPr id="34817" name="Рисунок 5" descr="IMG_3054"/>
          <p:cNvPicPr>
            <a:picLocks noChangeAspect="1" noChangeArrowheads="1"/>
          </p:cNvPicPr>
          <p:nvPr/>
        </p:nvPicPr>
        <p:blipFill>
          <a:blip r:embed="rId3" cstate="print"/>
          <a:srcRect/>
          <a:stretch>
            <a:fillRect/>
          </a:stretch>
        </p:blipFill>
        <p:spPr bwMode="auto">
          <a:xfrm>
            <a:off x="4191004" y="7114395"/>
            <a:ext cx="2227739" cy="1685921"/>
          </a:xfrm>
          <a:prstGeom prst="round2DiagRect">
            <a:avLst/>
          </a:prstGeom>
          <a:noFill/>
        </p:spPr>
      </p:pic>
      <p:sp>
        <p:nvSpPr>
          <p:cNvPr id="34819" name="Rectangle 3"/>
          <p:cNvSpPr>
            <a:spLocks noChangeArrowheads="1"/>
          </p:cNvSpPr>
          <p:nvPr/>
        </p:nvSpPr>
        <p:spPr bwMode="auto">
          <a:xfrm>
            <a:off x="976293" y="6542895"/>
            <a:ext cx="5429288" cy="3539426"/>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defTabSz="914372" fontAlgn="base">
              <a:spcBef>
                <a:spcPct val="0"/>
              </a:spcBef>
              <a:spcAft>
                <a:spcPct val="0"/>
              </a:spcAft>
            </a:pPr>
            <a:r>
              <a:rPr lang="ru-RU" sz="1400" b="1" u="sng" dirty="0" smtClean="0">
                <a:latin typeface="Times New Roman" pitchFamily="18" charset="0"/>
                <a:ea typeface="Calibri" pitchFamily="34" charset="0"/>
                <a:cs typeface="Times New Roman" pitchFamily="18" charset="0"/>
              </a:rPr>
              <a:t>Инспектор:</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Я сам был когда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то невнимательный.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 не очень старательный.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Правила дорожные я не соблюдал.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 как то в больницу попав.</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Теперь все правила я соблюдаю.</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 вас всех к этому я призываю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Теперь я инспектор ГИБДД</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Соблюдайте правила всегда и везде</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Я слышал  кому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то здесь нужна помощь?</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2 инопланетянин:</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Мы хотим попасть в страну </a:t>
            </a:r>
            <a:r>
              <a:rPr lang="ru-RU" sz="1400" dirty="0" err="1" smtClean="0">
                <a:latin typeface="Times New Roman" pitchFamily="18" charset="0"/>
                <a:ea typeface="Calibri" pitchFamily="34" charset="0"/>
                <a:cs typeface="Times New Roman" pitchFamily="18" charset="0"/>
              </a:rPr>
              <a:t>светофорию</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Инспектор:</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Но прежде чем туда попасть надо  пройти испытания, отгадать загадки. Шагаешь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впереди лежит Оглянешься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домой бежит (дорога)</a:t>
            </a:r>
            <a:endParaRPr lang="ru-RU" sz="1800" dirty="0" smtClean="0">
              <a:latin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35842" name="Rectangle 2"/>
          <p:cNvSpPr>
            <a:spLocks noChangeArrowheads="1"/>
          </p:cNvSpPr>
          <p:nvPr/>
        </p:nvSpPr>
        <p:spPr bwMode="auto">
          <a:xfrm>
            <a:off x="1166768" y="858635"/>
            <a:ext cx="5238813" cy="8156075"/>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defTabSz="914372" fontAlgn="base">
              <a:spcBef>
                <a:spcPct val="0"/>
              </a:spcBef>
              <a:spcAft>
                <a:spcPct val="0"/>
              </a:spcAft>
            </a:pPr>
            <a:r>
              <a:rPr lang="ru-RU" sz="1400" dirty="0" smtClean="0">
                <a:latin typeface="Times New Roman" pitchFamily="18" charset="0"/>
                <a:ea typeface="Calibri" pitchFamily="34" charset="0"/>
                <a:cs typeface="Times New Roman" pitchFamily="18" charset="0"/>
              </a:rPr>
              <a:t>Чтоб  тебе помочь дружок,</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Путь пройти опасный</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День и ночь горят огни – </a:t>
            </a:r>
            <a:endParaRPr lang="ru-RU" sz="700" dirty="0" smtClean="0">
              <a:latin typeface="Arial" pitchFamily="34" charset="0"/>
            </a:endParaRPr>
          </a:p>
          <a:p>
            <a:pPr defTabSz="914372" eaLnBrk="0" fontAlgn="base" hangingPunct="0">
              <a:spcBef>
                <a:spcPct val="0"/>
              </a:spcBef>
              <a:spcAft>
                <a:spcPct val="0"/>
              </a:spcAft>
            </a:pPr>
            <a:r>
              <a:rPr lang="en-US" sz="1400" dirty="0" err="1" smtClean="0">
                <a:latin typeface="Times New Roman" pitchFamily="18" charset="0"/>
                <a:ea typeface="Calibri" pitchFamily="34" charset="0"/>
                <a:cs typeface="Times New Roman" pitchFamily="18" charset="0"/>
              </a:rPr>
              <a:t>Зеленый</a:t>
            </a:r>
            <a:r>
              <a:rPr lang="en-US" sz="1400" dirty="0" smtClean="0">
                <a:latin typeface="Times New Roman" pitchFamily="18" charset="0"/>
                <a:ea typeface="Calibri" pitchFamily="34" charset="0"/>
                <a:cs typeface="Times New Roman" pitchFamily="18" charset="0"/>
              </a:rPr>
              <a:t>, </a:t>
            </a:r>
            <a:r>
              <a:rPr lang="en-US" sz="1400" dirty="0" err="1" smtClean="0">
                <a:latin typeface="Times New Roman" pitchFamily="18" charset="0"/>
                <a:ea typeface="Calibri" pitchFamily="34" charset="0"/>
                <a:cs typeface="Times New Roman" pitchFamily="18" charset="0"/>
              </a:rPr>
              <a:t>желтый</a:t>
            </a:r>
            <a:r>
              <a:rPr lang="en-US" sz="1400" dirty="0" smtClean="0">
                <a:latin typeface="Times New Roman" pitchFamily="18" charset="0"/>
                <a:ea typeface="Calibri" pitchFamily="34" charset="0"/>
                <a:cs typeface="Times New Roman" pitchFamily="18" charset="0"/>
              </a:rPr>
              <a:t>, </a:t>
            </a:r>
            <a:r>
              <a:rPr lang="en-US" sz="1400" dirty="0" err="1" smtClean="0">
                <a:latin typeface="Times New Roman" pitchFamily="18" charset="0"/>
                <a:ea typeface="Calibri" pitchFamily="34" charset="0"/>
                <a:cs typeface="Times New Roman" pitchFamily="18" charset="0"/>
              </a:rPr>
              <a:t>красный</a:t>
            </a:r>
            <a:r>
              <a:rPr lang="en-US" sz="1400" dirty="0" smtClean="0">
                <a:latin typeface="Times New Roman" pitchFamily="18" charset="0"/>
                <a:ea typeface="Calibri" pitchFamily="34" charset="0"/>
                <a:cs typeface="Times New Roman" pitchFamily="18" charset="0"/>
              </a:rPr>
              <a:t> (</a:t>
            </a:r>
            <a:r>
              <a:rPr lang="en-US" sz="1400" dirty="0" err="1" smtClean="0">
                <a:latin typeface="Times New Roman" pitchFamily="18" charset="0"/>
                <a:ea typeface="Calibri" pitchFamily="34" charset="0"/>
                <a:cs typeface="Times New Roman" pitchFamily="18" charset="0"/>
              </a:rPr>
              <a:t>светофор</a:t>
            </a:r>
            <a:r>
              <a:rPr lang="en-US" sz="1400" dirty="0" smtClean="0">
                <a:latin typeface="Times New Roman" pitchFamily="18" charset="0"/>
                <a:ea typeface="Calibri" pitchFamily="34" charset="0"/>
                <a:cs typeface="Times New Roman" pitchFamily="18" charset="0"/>
              </a:rPr>
              <a:t>)</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Два брата бегут, а два догоняют (автомобиль)</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Что за чудо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синий дом,</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Окна светлые кругом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Носит обувь из резины</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 пытается бензином (автобус)</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(баба яга и леший не отгадывают,</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 а инопланетяне вместе со зрителями отгадывают)</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Инспектор:</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Можем отправляться в путь </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(звучит песня на мотив </a:t>
            </a:r>
            <a:r>
              <a:rPr lang="ru-RU" sz="1400" i="1" dirty="0" smtClean="0">
                <a:latin typeface="Calibri"/>
                <a:ea typeface="Calibri" pitchFamily="34" charset="0"/>
                <a:cs typeface="Times New Roman" pitchFamily="18" charset="0"/>
              </a:rPr>
              <a:t>«</a:t>
            </a:r>
            <a:r>
              <a:rPr lang="ru-RU" sz="1400" i="1" dirty="0" smtClean="0">
                <a:latin typeface="Times New Roman" pitchFamily="18" charset="0"/>
                <a:ea typeface="Calibri" pitchFamily="34" charset="0"/>
                <a:cs typeface="Times New Roman" pitchFamily="18" charset="0"/>
              </a:rPr>
              <a:t>Если с другом вышел в путь</a:t>
            </a:r>
            <a:r>
              <a:rPr lang="ru-RU" sz="1400" i="1" dirty="0" smtClean="0">
                <a:latin typeface="Calibri"/>
                <a:ea typeface="Calibri" pitchFamily="34" charset="0"/>
                <a:cs typeface="Times New Roman" pitchFamily="18" charset="0"/>
              </a:rPr>
              <a:t>»</a:t>
            </a:r>
            <a:r>
              <a:rPr lang="ru-RU" sz="1400" i="1" dirty="0" smtClean="0">
                <a:latin typeface="Times New Roman" pitchFamily="18" charset="0"/>
                <a:ea typeface="Calibri" pitchFamily="34" charset="0"/>
                <a:cs typeface="Times New Roman" pitchFamily="18" charset="0"/>
              </a:rPr>
              <a:t> поют Баба Яга, Леший, Инопланетяне, инспектор)</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Отравляясь в дальний путь,</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Отправляясь в дальний путь,</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Веселей дорога, если правила всегда,</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Если правила всегда</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Знаешь очень строю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Припев:</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Что мне снег</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Что мне зной</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Что мне дождик проливной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Если ПДД со мной!</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(меняется декорация, звучит легкая музыка)</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Инспектор:</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Страна </a:t>
            </a:r>
            <a:r>
              <a:rPr lang="ru-RU" sz="1400" dirty="0" err="1" smtClean="0">
                <a:latin typeface="Times New Roman" pitchFamily="18" charset="0"/>
                <a:ea typeface="Calibri" pitchFamily="34" charset="0"/>
                <a:cs typeface="Times New Roman" pitchFamily="18" charset="0"/>
              </a:rPr>
              <a:t>Светофория</a:t>
            </a:r>
            <a:r>
              <a:rPr lang="ru-RU" sz="1400" dirty="0" smtClean="0">
                <a:latin typeface="Times New Roman" pitchFamily="18" charset="0"/>
                <a:ea typeface="Calibri" pitchFamily="34" charset="0"/>
                <a:cs typeface="Times New Roman" pitchFamily="18" charset="0"/>
              </a:rPr>
              <a:t>,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 которой мы живем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Можно по праву сравнить с букварем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Азбуку нашей волшебной страны</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Помни всегда, чтоб не случилось беды (пауза)</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Прошу Вас пройти на улицу огоньков.</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Исполняется танец </a:t>
            </a:r>
            <a:r>
              <a:rPr lang="ru-RU" sz="1400" i="1" dirty="0" smtClean="0">
                <a:latin typeface="Calibri"/>
                <a:ea typeface="Calibri" pitchFamily="34" charset="0"/>
                <a:cs typeface="Times New Roman" pitchFamily="18" charset="0"/>
              </a:rPr>
              <a:t>«</a:t>
            </a:r>
            <a:r>
              <a:rPr lang="ru-RU" sz="1400" i="1" dirty="0" smtClean="0">
                <a:latin typeface="Times New Roman" pitchFamily="18" charset="0"/>
                <a:ea typeface="Calibri" pitchFamily="34" charset="0"/>
                <a:cs typeface="Times New Roman" pitchFamily="18" charset="0"/>
              </a:rPr>
              <a:t>Огоньков</a:t>
            </a:r>
            <a:r>
              <a:rPr lang="ru-RU" sz="1400" i="1" dirty="0" smtClean="0">
                <a:latin typeface="Calibri"/>
                <a:ea typeface="Calibri" pitchFamily="34" charset="0"/>
                <a:cs typeface="Times New Roman" pitchFamily="18" charset="0"/>
              </a:rPr>
              <a:t>»</a:t>
            </a:r>
            <a:r>
              <a:rPr lang="ru-RU" sz="1400" i="1" dirty="0" smtClean="0">
                <a:latin typeface="Times New Roman" pitchFamily="18" charset="0"/>
                <a:ea typeface="Calibri" pitchFamily="34" charset="0"/>
                <a:cs typeface="Times New Roman" pitchFamily="18" charset="0"/>
              </a:rPr>
              <a:t> </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(звучит фонограмма песни </a:t>
            </a:r>
            <a:r>
              <a:rPr lang="ru-RU" sz="1400" i="1" dirty="0" smtClean="0">
                <a:latin typeface="Calibri"/>
                <a:ea typeface="Calibri" pitchFamily="34" charset="0"/>
                <a:cs typeface="Times New Roman" pitchFamily="18" charset="0"/>
              </a:rPr>
              <a:t>«</a:t>
            </a:r>
            <a:r>
              <a:rPr lang="ru-RU" sz="1400" i="1" dirty="0" smtClean="0">
                <a:latin typeface="Times New Roman" pitchFamily="18" charset="0"/>
                <a:ea typeface="Calibri" pitchFamily="34" charset="0"/>
                <a:cs typeface="Times New Roman" pitchFamily="18" charset="0"/>
              </a:rPr>
              <a:t>Светофор</a:t>
            </a:r>
            <a:r>
              <a:rPr lang="ru-RU" sz="1400" i="1" dirty="0" smtClean="0">
                <a:latin typeface="Calibri"/>
                <a:ea typeface="Calibri" pitchFamily="34" charset="0"/>
                <a:cs typeface="Times New Roman" pitchFamily="18" charset="0"/>
              </a:rPr>
              <a:t>»</a:t>
            </a:r>
            <a:r>
              <a:rPr lang="ru-RU" sz="1400" i="1" dirty="0" smtClean="0">
                <a:latin typeface="Times New Roman" pitchFamily="18" charset="0"/>
                <a:ea typeface="Calibri" pitchFamily="34" charset="0"/>
                <a:cs typeface="Times New Roman" pitchFamily="18" charset="0"/>
              </a:rPr>
              <a:t> муз. А. </a:t>
            </a:r>
            <a:r>
              <a:rPr lang="ru-RU" sz="1400" i="1" dirty="0" err="1" smtClean="0">
                <a:latin typeface="Times New Roman" pitchFamily="18" charset="0"/>
                <a:ea typeface="Calibri" pitchFamily="34" charset="0"/>
                <a:cs typeface="Times New Roman" pitchFamily="18" charset="0"/>
              </a:rPr>
              <a:t>Покидченко</a:t>
            </a:r>
            <a:r>
              <a:rPr lang="ru-RU" sz="1400" i="1" dirty="0" smtClean="0">
                <a:latin typeface="Times New Roman" pitchFamily="18" charset="0"/>
                <a:ea typeface="Calibri" pitchFamily="34" charset="0"/>
                <a:cs typeface="Times New Roman" pitchFamily="18" charset="0"/>
              </a:rPr>
              <a:t>)</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Огоньки: (хором)</a:t>
            </a:r>
            <a:r>
              <a:rPr kumimoji="0" lang="ru-RU"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endParaRPr lang="ru-RU" sz="700" dirty="0" smtClean="0">
              <a:latin typeface="Arial" pitchFamily="34" charset="0"/>
            </a:endParaRPr>
          </a:p>
          <a:p>
            <a:pPr defTabSz="914372" eaLnBrk="0" fontAlgn="base" hangingPunct="0">
              <a:spcBef>
                <a:spcPct val="0"/>
              </a:spcBef>
              <a:spcAft>
                <a:spcPct val="0"/>
              </a:spcAft>
            </a:pPr>
            <a:endParaRPr lang="ru-RU" sz="1800" dirty="0" smtClean="0">
              <a:latin typeface="Arial" pitchFamily="34" charset="0"/>
            </a:endParaRPr>
          </a:p>
        </p:txBody>
      </p:sp>
      <p:pic>
        <p:nvPicPr>
          <p:cNvPr id="35841" name="Рисунок 6" descr="IMG_3068"/>
          <p:cNvPicPr>
            <a:picLocks noChangeAspect="1" noChangeArrowheads="1"/>
          </p:cNvPicPr>
          <p:nvPr/>
        </p:nvPicPr>
        <p:blipFill>
          <a:blip r:embed="rId3" cstate="print">
            <a:lum bright="20000"/>
          </a:blip>
          <a:srcRect/>
          <a:stretch>
            <a:fillRect/>
          </a:stretch>
        </p:blipFill>
        <p:spPr bwMode="auto">
          <a:xfrm>
            <a:off x="4119565" y="4113998"/>
            <a:ext cx="2479550" cy="1930793"/>
          </a:xfrm>
          <a:prstGeom prst="round2DiagRect">
            <a:avLst/>
          </a:prstGeom>
          <a:noFill/>
        </p:spPr>
      </p:pic>
      <p:sp>
        <p:nvSpPr>
          <p:cNvPr id="35843" name="Rectangle 3"/>
          <p:cNvSpPr>
            <a:spLocks noChangeArrowheads="1"/>
          </p:cNvSpPr>
          <p:nvPr/>
        </p:nvSpPr>
        <p:spPr bwMode="auto">
          <a:xfrm>
            <a:off x="1190607" y="8614593"/>
            <a:ext cx="5357850" cy="1169547"/>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just" defTabSz="914372" fontAlgn="base">
              <a:spcBef>
                <a:spcPct val="0"/>
              </a:spcBef>
              <a:spcAft>
                <a:spcPct val="0"/>
              </a:spcAft>
            </a:pPr>
            <a:r>
              <a:rPr lang="ru-RU" sz="1400" dirty="0" smtClean="0">
                <a:latin typeface="Times New Roman" pitchFamily="18" charset="0"/>
                <a:ea typeface="Calibri" pitchFamily="34" charset="0"/>
                <a:cs typeface="Times New Roman" pitchFamily="18" charset="0"/>
              </a:rPr>
              <a:t>Перейти через дорогу</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Вам на улицах всегда</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 подскажут и помогут</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Говорящие цвета:</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Красный:</a:t>
            </a:r>
            <a:endParaRPr lang="ru-RU" sz="1800" dirty="0" smtClean="0">
              <a:latin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36866" name="Rectangle 2"/>
          <p:cNvSpPr>
            <a:spLocks noChangeArrowheads="1"/>
          </p:cNvSpPr>
          <p:nvPr/>
        </p:nvSpPr>
        <p:spPr bwMode="auto">
          <a:xfrm>
            <a:off x="1119169" y="1007018"/>
            <a:ext cx="5286412" cy="7478966"/>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defTabSz="914372" fontAlgn="base">
              <a:spcBef>
                <a:spcPct val="0"/>
              </a:spcBef>
              <a:spcAft>
                <a:spcPct val="0"/>
              </a:spcAft>
            </a:pPr>
            <a:r>
              <a:rPr lang="ru-RU" sz="1400" dirty="0" smtClean="0">
                <a:latin typeface="Times New Roman" pitchFamily="18" charset="0"/>
                <a:ea typeface="Calibri" pitchFamily="34" charset="0"/>
                <a:cs typeface="Times New Roman" pitchFamily="18" charset="0"/>
              </a:rPr>
              <a:t>Если свет зажегся красный</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Значит, двигаться опасно</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Желтый:</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Желтый свет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предупрежденье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Жди сигнала для движенья</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Зеленый:</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Свет зеленый говорит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Пешеходам путь открыт </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Инспектор:</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Запомнили?</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Баба Яга и Леший и Инопланетяне:</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Да!</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Инспектор</a:t>
            </a:r>
            <a:r>
              <a:rPr lang="ru-RU" sz="1400" i="1" dirty="0" smtClean="0">
                <a:latin typeface="Times New Roman" pitchFamily="18" charset="0"/>
                <a:ea typeface="Calibri" pitchFamily="34" charset="0"/>
                <a:cs typeface="Times New Roman" pitchFamily="18" charset="0"/>
              </a:rPr>
              <a:t>: (показывая на зебру)</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Проезжую часть можно переходить по пешеходному переходу, его еще называют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Зеброй</a:t>
            </a:r>
            <a:r>
              <a:rPr lang="ru-RU" sz="1400" dirty="0" smtClean="0">
                <a:latin typeface="Calibri"/>
                <a:ea typeface="Calibri" pitchFamily="34" charset="0"/>
                <a:cs typeface="Times New Roman" pitchFamily="18" charset="0"/>
              </a:rPr>
              <a:t>»</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Баб Яга: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Я знаю, это такая лошадь в полоску.</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Леший:</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Только причем тут зебра?</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Инспектор:</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Пешеходный переход назвали так, потому что он выглядит в виде белых полосок, почти таких же, как у зебры.</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Инопланетяне:</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Информация принята к сведению!</a:t>
            </a:r>
            <a:br>
              <a:rPr lang="ru-RU" sz="1400" dirty="0" smtClean="0">
                <a:latin typeface="Times New Roman" pitchFamily="18" charset="0"/>
                <a:ea typeface="Calibri" pitchFamily="34" charset="0"/>
                <a:cs typeface="Times New Roman" pitchFamily="18" charset="0"/>
              </a:rPr>
            </a:br>
            <a:r>
              <a:rPr lang="ru-RU" sz="1400" b="1" u="sng" dirty="0" smtClean="0">
                <a:latin typeface="Times New Roman" pitchFamily="18" charset="0"/>
                <a:ea typeface="Calibri" pitchFamily="34" charset="0"/>
                <a:cs typeface="Times New Roman" pitchFamily="18" charset="0"/>
              </a:rPr>
              <a:t>Инспектор: </a:t>
            </a:r>
            <a:r>
              <a:rPr lang="ru-RU" sz="1400" i="1" dirty="0" smtClean="0">
                <a:latin typeface="Times New Roman" pitchFamily="18" charset="0"/>
                <a:ea typeface="Calibri" pitchFamily="34" charset="0"/>
                <a:cs typeface="Times New Roman" pitchFamily="18" charset="0"/>
              </a:rPr>
              <a:t>(указывает путь жезлом, и все участники под музыку переходят по переходу, на зеленый свет)</a:t>
            </a:r>
            <a:endParaRPr lang="ru-RU" sz="700" dirty="0" smtClean="0">
              <a:latin typeface="Arial" pitchFamily="34" charset="0"/>
            </a:endParaRPr>
          </a:p>
          <a:p>
            <a:pPr defTabSz="914372" eaLnBrk="0" fontAlgn="base" hangingPunct="0">
              <a:spcBef>
                <a:spcPct val="0"/>
              </a:spcBef>
              <a:spcAft>
                <a:spcPct val="0"/>
              </a:spcAft>
            </a:pPr>
            <a:r>
              <a:rPr lang="ru-RU" sz="1400" b="1" dirty="0" smtClean="0">
                <a:latin typeface="Times New Roman" pitchFamily="18" charset="0"/>
                <a:ea typeface="Calibri" pitchFamily="34" charset="0"/>
                <a:cs typeface="Times New Roman" pitchFamily="18" charset="0"/>
              </a:rPr>
              <a:t>Баба Яга:</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Мой друг </a:t>
            </a:r>
            <a:r>
              <a:rPr lang="ru-RU" sz="1400" dirty="0" err="1" smtClean="0">
                <a:latin typeface="Times New Roman" pitchFamily="18" charset="0"/>
                <a:ea typeface="Calibri" pitchFamily="34" charset="0"/>
                <a:cs typeface="Times New Roman" pitchFamily="18" charset="0"/>
              </a:rPr>
              <a:t>Аварийкин</a:t>
            </a:r>
            <a:r>
              <a:rPr lang="ru-RU" sz="1400" dirty="0" smtClean="0">
                <a:latin typeface="Times New Roman" pitchFamily="18" charset="0"/>
                <a:ea typeface="Calibri" pitchFamily="34" charset="0"/>
                <a:cs typeface="Times New Roman" pitchFamily="18" charset="0"/>
              </a:rPr>
              <a:t> для вас подарки передал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зловредные знаки. Они сделаны в </a:t>
            </a:r>
            <a:r>
              <a:rPr lang="ru-RU" sz="1400" dirty="0" err="1" smtClean="0">
                <a:latin typeface="Times New Roman" pitchFamily="18" charset="0"/>
                <a:ea typeface="Calibri" pitchFamily="34" charset="0"/>
                <a:cs typeface="Times New Roman" pitchFamily="18" charset="0"/>
              </a:rPr>
              <a:t>Нарушаеве</a:t>
            </a:r>
            <a:r>
              <a:rPr lang="ru-RU" sz="1400" dirty="0" smtClean="0">
                <a:latin typeface="Times New Roman" pitchFamily="18" charset="0"/>
                <a:ea typeface="Calibri" pitchFamily="34" charset="0"/>
                <a:cs typeface="Times New Roman" pitchFamily="18" charset="0"/>
              </a:rPr>
              <a:t>. И у меня за нарушения медаль есть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Почетный нарушитель</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(показывает медаль, затем расставляет дорожные знаки и называет их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Въезд везде разрешен</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Подача звукового сигнала разрешена</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Светофоры не нужны</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Ходите, где хотите</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(выходят 2-е детей)</a:t>
            </a:r>
            <a:endParaRPr lang="ru-RU" sz="700" dirty="0" smtClean="0">
              <a:latin typeface="Arial" pitchFamily="34" charset="0"/>
            </a:endParaRPr>
          </a:p>
          <a:p>
            <a:pPr defTabSz="914372" eaLnBrk="0" fontAlgn="base" hangingPunct="0">
              <a:spcBef>
                <a:spcPct val="0"/>
              </a:spcBef>
              <a:spcAft>
                <a:spcPct val="0"/>
              </a:spcAft>
            </a:pPr>
            <a:endParaRPr lang="ru-RU" sz="1800" dirty="0" smtClean="0">
              <a:latin typeface="Arial" pitchFamily="34" charset="0"/>
            </a:endParaRPr>
          </a:p>
        </p:txBody>
      </p:sp>
      <p:pic>
        <p:nvPicPr>
          <p:cNvPr id="36865" name="Рисунок 7" descr="IMG_3077"/>
          <p:cNvPicPr>
            <a:picLocks noChangeAspect="1" noChangeArrowheads="1"/>
          </p:cNvPicPr>
          <p:nvPr/>
        </p:nvPicPr>
        <p:blipFill>
          <a:blip r:embed="rId3" cstate="print">
            <a:lum bright="20000"/>
          </a:blip>
          <a:srcRect/>
          <a:stretch>
            <a:fillRect/>
          </a:stretch>
        </p:blipFill>
        <p:spPr bwMode="auto">
          <a:xfrm>
            <a:off x="3690937" y="970726"/>
            <a:ext cx="2829284" cy="2143141"/>
          </a:xfrm>
          <a:prstGeom prst="round2DiagRect">
            <a:avLst/>
          </a:prstGeom>
          <a:noFill/>
        </p:spPr>
      </p:pic>
      <p:sp>
        <p:nvSpPr>
          <p:cNvPr id="36867" name="Rectangle 3"/>
          <p:cNvSpPr>
            <a:spLocks noChangeArrowheads="1"/>
          </p:cNvSpPr>
          <p:nvPr/>
        </p:nvSpPr>
        <p:spPr bwMode="auto">
          <a:xfrm>
            <a:off x="1190608" y="8185966"/>
            <a:ext cx="2071701" cy="1261880"/>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just" defTabSz="914372" fontAlgn="base">
              <a:spcBef>
                <a:spcPct val="0"/>
              </a:spcBef>
              <a:spcAft>
                <a:spcPct val="0"/>
              </a:spcAft>
            </a:pPr>
            <a:r>
              <a:rPr lang="ru-RU" sz="1400" b="1" u="sng" dirty="0" smtClean="0">
                <a:latin typeface="Times New Roman" pitchFamily="18" charset="0"/>
                <a:ea typeface="Calibri" pitchFamily="34" charset="0"/>
                <a:cs typeface="Times New Roman" pitchFamily="18" charset="0"/>
              </a:rPr>
              <a:t>Ребенок:</a:t>
            </a:r>
            <a:r>
              <a:rPr kumimoji="0" lang="ru-RU"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Растерялись пешеходы</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Все исчезли переходы</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Начали искать пути</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Где дорогу перейти?</a:t>
            </a:r>
            <a:endParaRPr lang="ru-RU" sz="700" dirty="0" smtClean="0">
              <a:latin typeface="Arial" pitchFamily="34" charset="0"/>
            </a:endParaRPr>
          </a:p>
        </p:txBody>
      </p:sp>
      <p:sp>
        <p:nvSpPr>
          <p:cNvPr id="8" name="Прямоугольник 7"/>
          <p:cNvSpPr/>
          <p:nvPr/>
        </p:nvSpPr>
        <p:spPr>
          <a:xfrm>
            <a:off x="3190871" y="8114526"/>
            <a:ext cx="3762375" cy="1815878"/>
          </a:xfrm>
          <a:prstGeom prst="rect">
            <a:avLst/>
          </a:prstGeom>
        </p:spPr>
        <p:txBody>
          <a:bodyPr lIns="91437" tIns="45718" rIns="91437" bIns="45718">
            <a:spAutoFit/>
          </a:bodyPr>
          <a:lstStyle/>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Ребенок:</a:t>
            </a:r>
            <a:endParaRPr lang="ru-RU" sz="14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Светофор не </a:t>
            </a:r>
            <a:r>
              <a:rPr lang="ru-RU" sz="1400" dirty="0" err="1" smtClean="0">
                <a:latin typeface="Times New Roman" pitchFamily="18" charset="0"/>
                <a:ea typeface="Calibri" pitchFamily="34" charset="0"/>
                <a:cs typeface="Times New Roman" pitchFamily="18" charset="0"/>
              </a:rPr>
              <a:t>светофорит</a:t>
            </a:r>
            <a:endParaRPr lang="ru-RU" sz="14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Ой, какое это горе </a:t>
            </a:r>
            <a:endParaRPr lang="ru-RU" sz="14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Красный свет, зеленый свет</a:t>
            </a:r>
            <a:endParaRPr lang="ru-RU" sz="14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Может в знаках толку нет?</a:t>
            </a:r>
            <a:endParaRPr lang="ru-RU" sz="14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Инспектор:</a:t>
            </a:r>
            <a:endParaRPr lang="ru-RU" sz="14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Дети нужны ли дорожные знаки и светофор?</a:t>
            </a:r>
            <a:endParaRPr lang="ru-RU" sz="1400" dirty="0" smtClean="0">
              <a:latin typeface="Arial" pitchFamily="34" charset="0"/>
            </a:endParaRPr>
          </a:p>
          <a:p>
            <a:pPr algn="just"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(ответы: конечно нужны, только другие), </a:t>
            </a:r>
            <a:endParaRPr lang="ru-RU" sz="1400" dirty="0" smtClean="0">
              <a:latin typeface="Arial"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45057" name="Rectangle 1"/>
          <p:cNvSpPr>
            <a:spLocks noChangeArrowheads="1"/>
          </p:cNvSpPr>
          <p:nvPr/>
        </p:nvSpPr>
        <p:spPr bwMode="auto">
          <a:xfrm>
            <a:off x="1190607" y="950288"/>
            <a:ext cx="5357850" cy="9356403"/>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Инспектор:</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Вот улица, где живут дорожные знаки.</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Знаки: (выстраиваются и говорят хором)</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Мы знаки дорожные,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Запомнить несложно,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Что каждый из нас говорит.</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Знак пешеход:</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Пешеход, пешеход</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Помни ты про переход</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Подземный и наземный</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Похожий на зебру</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Знай что только переход</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От машины меня спасет.</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Знак поворота:</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На двух колесах я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Качу, двумя педалями</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Кручу, держусь за руль</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Гляжу вперед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 вижу скоро поворот.</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Знак </a:t>
            </a:r>
            <a:r>
              <a:rPr lang="ru-RU" sz="1400" b="1" u="sng" dirty="0" smtClean="0">
                <a:latin typeface="Calibri"/>
                <a:ea typeface="Calibri" pitchFamily="34" charset="0"/>
                <a:cs typeface="Times New Roman" pitchFamily="18" charset="0"/>
              </a:rPr>
              <a:t>«</a:t>
            </a:r>
            <a:r>
              <a:rPr lang="ru-RU" sz="1400" b="1" u="sng" dirty="0" smtClean="0">
                <a:latin typeface="Times New Roman" pitchFamily="18" charset="0"/>
                <a:ea typeface="Calibri" pitchFamily="34" charset="0"/>
                <a:cs typeface="Times New Roman" pitchFamily="18" charset="0"/>
              </a:rPr>
              <a:t>Въезд запрещается</a:t>
            </a:r>
            <a:r>
              <a:rPr lang="ru-RU" sz="1400" b="1" u="sng" dirty="0" smtClean="0">
                <a:latin typeface="Calibri"/>
                <a:ea typeface="Calibri" pitchFamily="34" charset="0"/>
                <a:cs typeface="Times New Roman" pitchFamily="18" charset="0"/>
              </a:rPr>
              <a:t>»</a:t>
            </a:r>
            <a:r>
              <a:rPr lang="ru-RU" sz="1400" b="1" u="sng" dirty="0" smtClean="0">
                <a:latin typeface="Times New Roman" pitchFamily="18" charset="0"/>
                <a:ea typeface="Calibri" pitchFamily="34" charset="0"/>
                <a:cs typeface="Times New Roman" pitchFamily="18" charset="0"/>
              </a:rPr>
              <a:t>:</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Круглый знак, а в нем</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Окошко, не спеши тут сгоряча,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А подумай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a:t>
            </a:r>
            <a:r>
              <a:rPr lang="ru-RU" sz="1400" dirty="0" err="1" smtClean="0">
                <a:latin typeface="Times New Roman" pitchFamily="18" charset="0"/>
                <a:ea typeface="Calibri" pitchFamily="34" charset="0"/>
                <a:cs typeface="Times New Roman" pitchFamily="18" charset="0"/>
              </a:rPr>
              <a:t>ка</a:t>
            </a:r>
            <a:r>
              <a:rPr lang="ru-RU" sz="1400" dirty="0" smtClean="0">
                <a:latin typeface="Times New Roman" pitchFamily="18" charset="0"/>
                <a:ea typeface="Calibri" pitchFamily="34" charset="0"/>
                <a:cs typeface="Times New Roman" pitchFamily="18" charset="0"/>
              </a:rPr>
              <a:t> немножко что здесь?</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Свалка кирпича</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Знак </a:t>
            </a:r>
            <a:r>
              <a:rPr lang="ru-RU" sz="1400" b="1" u="sng" dirty="0" smtClean="0">
                <a:latin typeface="Calibri"/>
                <a:ea typeface="Calibri" pitchFamily="34" charset="0"/>
                <a:cs typeface="Times New Roman" pitchFamily="18" charset="0"/>
              </a:rPr>
              <a:t>«</a:t>
            </a:r>
            <a:r>
              <a:rPr lang="ru-RU" sz="1400" b="1" u="sng" dirty="0" smtClean="0">
                <a:latin typeface="Times New Roman" pitchFamily="18" charset="0"/>
                <a:ea typeface="Calibri" pitchFamily="34" charset="0"/>
                <a:cs typeface="Times New Roman" pitchFamily="18" charset="0"/>
              </a:rPr>
              <a:t>Место стоянки</a:t>
            </a:r>
            <a:r>
              <a:rPr lang="ru-RU" sz="1400" b="1" u="sng" dirty="0" smtClean="0">
                <a:latin typeface="Calibri"/>
                <a:ea typeface="Calibri" pitchFamily="34" charset="0"/>
                <a:cs typeface="Times New Roman" pitchFamily="18" charset="0"/>
              </a:rPr>
              <a:t>»</a:t>
            </a:r>
            <a:r>
              <a:rPr lang="ru-RU" sz="1400" b="1" u="sng" dirty="0" smtClean="0">
                <a:latin typeface="Times New Roman" pitchFamily="18" charset="0"/>
                <a:ea typeface="Calibri" pitchFamily="34" charset="0"/>
                <a:cs typeface="Times New Roman" pitchFamily="18" charset="0"/>
              </a:rPr>
              <a:t>:</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Я знак дорожных правил</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Я машин здесь оставил</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На стоянку у ограды</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Отдыхать ей тоже надо!</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Все:</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Знаки разные нужны,</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Знаки разные важны</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Разрешающие, запрещающие</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 все нам обещающие.</a:t>
            </a:r>
            <a:r>
              <a:rPr lang="ru-RU" sz="1400" i="1" dirty="0" smtClean="0">
                <a:latin typeface="Times New Roman" pitchFamily="18" charset="0"/>
                <a:ea typeface="Calibri" pitchFamily="34" charset="0"/>
                <a:cs typeface="Times New Roman" pitchFamily="18" charset="0"/>
              </a:rPr>
              <a:t>Исполняется песня </a:t>
            </a:r>
            <a:r>
              <a:rPr lang="ru-RU" sz="1400" i="1" dirty="0" smtClean="0">
                <a:latin typeface="Calibri"/>
                <a:ea typeface="Calibri" pitchFamily="34" charset="0"/>
                <a:cs typeface="Times New Roman" pitchFamily="18" charset="0"/>
              </a:rPr>
              <a:t>«</a:t>
            </a:r>
            <a:r>
              <a:rPr lang="ru-RU" sz="1400" i="1" dirty="0" smtClean="0">
                <a:latin typeface="Times New Roman" pitchFamily="18" charset="0"/>
                <a:ea typeface="Calibri" pitchFamily="34" charset="0"/>
                <a:cs typeface="Times New Roman" pitchFamily="18" charset="0"/>
              </a:rPr>
              <a:t>Дорожных знаков</a:t>
            </a:r>
            <a:r>
              <a:rPr lang="ru-RU" sz="1400" i="1" dirty="0" smtClean="0">
                <a:latin typeface="Calibri"/>
                <a:ea typeface="Calibri" pitchFamily="34" charset="0"/>
                <a:cs typeface="Times New Roman" pitchFamily="18" charset="0"/>
              </a:rPr>
              <a:t>»</a:t>
            </a:r>
            <a:r>
              <a:rPr lang="ru-RU" sz="1400" i="1" dirty="0" smtClean="0">
                <a:latin typeface="Times New Roman" pitchFamily="18" charset="0"/>
                <a:ea typeface="Calibri" pitchFamily="34" charset="0"/>
                <a:cs typeface="Times New Roman" pitchFamily="18" charset="0"/>
              </a:rPr>
              <a:t> муз. Хисматуллиной</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Инопланетяне:</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Информация принята к сведению </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Баба Яга:</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Мне машины не почем</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Буду здесь играть с мячом.</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Леший:</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Раз, два, три, четыре, пять</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Выходите поиграть! (кидают мяч)</a:t>
            </a:r>
            <a:endParaRPr lang="ru-RU" sz="700" dirty="0" smtClean="0">
              <a:latin typeface="Arial" pitchFamily="34" charset="0"/>
            </a:endParaRPr>
          </a:p>
        </p:txBody>
      </p:sp>
      <p:pic>
        <p:nvPicPr>
          <p:cNvPr id="45058" name="Picture 2" descr="D:\ФОТОГРАФИИ\пдд КОНКУРС 2011\IMG_3091.jpg"/>
          <p:cNvPicPr>
            <a:picLocks noChangeAspect="1" noChangeArrowheads="1"/>
          </p:cNvPicPr>
          <p:nvPr/>
        </p:nvPicPr>
        <p:blipFill>
          <a:blip r:embed="rId3" cstate="print"/>
          <a:srcRect/>
          <a:stretch>
            <a:fillRect/>
          </a:stretch>
        </p:blipFill>
        <p:spPr bwMode="auto">
          <a:xfrm>
            <a:off x="3262310" y="2542363"/>
            <a:ext cx="3098719" cy="2323907"/>
          </a:xfrm>
          <a:prstGeom prst="round2Diag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6245" t="1734" r="3481" b="3811"/>
          <a:stretch>
            <a:fillRect/>
          </a:stretch>
        </p:blipFill>
        <p:spPr bwMode="auto">
          <a:xfrm>
            <a:off x="0" y="1"/>
            <a:ext cx="7524750" cy="10717068"/>
          </a:xfrm>
          <a:prstGeom prst="rect">
            <a:avLst/>
          </a:prstGeom>
          <a:noFill/>
        </p:spPr>
      </p:pic>
      <p:sp>
        <p:nvSpPr>
          <p:cNvPr id="46081" name="Rectangle 1"/>
          <p:cNvSpPr>
            <a:spLocks noChangeArrowheads="1"/>
          </p:cNvSpPr>
          <p:nvPr/>
        </p:nvSpPr>
        <p:spPr bwMode="auto">
          <a:xfrm>
            <a:off x="761979" y="930073"/>
            <a:ext cx="5572164" cy="7879076"/>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just" defTabSz="914372" fontAlgn="base">
              <a:spcBef>
                <a:spcPct val="0"/>
              </a:spcBef>
              <a:spcAft>
                <a:spcPct val="0"/>
              </a:spcAft>
            </a:pPr>
            <a:r>
              <a:rPr lang="ru-RU" sz="1400" b="1" u="sng" dirty="0" smtClean="0">
                <a:latin typeface="Times New Roman" pitchFamily="18" charset="0"/>
                <a:ea typeface="Calibri" pitchFamily="34" charset="0"/>
                <a:cs typeface="Times New Roman" pitchFamily="18" charset="0"/>
              </a:rPr>
              <a:t>Инспектор: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Дети, можно ли играть на дороге или вблизи проезжей части? (выходят 2</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е детей)</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Ребенок:</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Рядом с дорогой опасно играть</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 на нее за мячом выбегать!</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Миг -  и случится большая беда</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Ты у дорог не играй, никогда!</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Инопланетяне:</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Информация принята к сведению </a:t>
            </a:r>
            <a:endParaRPr lang="ru-RU" sz="700" dirty="0" smtClean="0">
              <a:latin typeface="Arial" pitchFamily="34" charset="0"/>
            </a:endParaRPr>
          </a:p>
          <a:p>
            <a:pPr algn="just"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Исполняется песня на мелодию </a:t>
            </a:r>
            <a:r>
              <a:rPr lang="ru-RU" sz="1400" i="1" dirty="0" smtClean="0">
                <a:latin typeface="Calibri"/>
                <a:ea typeface="Calibri" pitchFamily="34" charset="0"/>
                <a:cs typeface="Times New Roman" pitchFamily="18" charset="0"/>
              </a:rPr>
              <a:t>«</a:t>
            </a:r>
            <a:r>
              <a:rPr lang="ru-RU" sz="1400" i="1" dirty="0" smtClean="0">
                <a:latin typeface="Times New Roman" pitchFamily="18" charset="0"/>
                <a:ea typeface="Calibri" pitchFamily="34" charset="0"/>
                <a:cs typeface="Times New Roman" pitchFamily="18" charset="0"/>
              </a:rPr>
              <a:t>Улыбка</a:t>
            </a:r>
            <a:r>
              <a:rPr lang="ru-RU" sz="1400" i="1" dirty="0" smtClean="0">
                <a:latin typeface="Calibri"/>
                <a:ea typeface="Calibri" pitchFamily="34" charset="0"/>
                <a:cs typeface="Times New Roman" pitchFamily="18" charset="0"/>
              </a:rPr>
              <a:t>»</a:t>
            </a:r>
            <a:r>
              <a:rPr lang="ru-RU" sz="1400" i="1" dirty="0" smtClean="0">
                <a:latin typeface="Times New Roman" pitchFamily="18" charset="0"/>
                <a:ea typeface="Calibri" pitchFamily="34" charset="0"/>
                <a:cs typeface="Times New Roman" pitchFamily="18" charset="0"/>
              </a:rPr>
              <a:t> муз. </a:t>
            </a:r>
            <a:r>
              <a:rPr lang="ru-RU" sz="1400" i="1" dirty="0" err="1" smtClean="0">
                <a:latin typeface="Times New Roman" pitchFamily="18" charset="0"/>
                <a:ea typeface="Calibri" pitchFamily="34" charset="0"/>
                <a:cs typeface="Times New Roman" pitchFamily="18" charset="0"/>
              </a:rPr>
              <a:t>Шаинского</a:t>
            </a:r>
            <a:r>
              <a:rPr lang="ru-RU" sz="1400" i="1" dirty="0" smtClean="0">
                <a:latin typeface="Times New Roman" pitchFamily="18" charset="0"/>
                <a:ea typeface="Calibri" pitchFamily="34" charset="0"/>
                <a:cs typeface="Times New Roman" pitchFamily="18" charset="0"/>
              </a:rPr>
              <a:t> </a:t>
            </a:r>
            <a:endParaRPr lang="ru-RU" sz="700" dirty="0" smtClean="0">
              <a:latin typeface="Arial" pitchFamily="34" charset="0"/>
            </a:endParaRPr>
          </a:p>
          <a:p>
            <a:pPr algn="just" defTabSz="914372" eaLnBrk="0" fontAlgn="base" hangingPunct="0">
              <a:spcBef>
                <a:spcPct val="0"/>
              </a:spcBef>
              <a:spcAft>
                <a:spcPct val="0"/>
              </a:spcAft>
              <a:buFontTx/>
              <a:buChar char="•"/>
            </a:pPr>
            <a:r>
              <a:rPr lang="ru-RU" sz="1400" dirty="0" smtClean="0">
                <a:latin typeface="Times New Roman" pitchFamily="18" charset="0"/>
                <a:ea typeface="Calibri" pitchFamily="34" charset="0"/>
                <a:cs typeface="Times New Roman" pitchFamily="18" charset="0"/>
              </a:rPr>
              <a:t>Никогда нигде не забывай,</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Пешеходом быть внимательным, хорошим</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На проезжей части не играй</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 на тротуаре не толкай прохожих</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Припев:</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 тогда наверняка</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Не получишь синяка</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 считать тебе не надо</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Будет шишек</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Даже строгий постовой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Старый или молодой</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Станет другом для девчонок и мальчишек.</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 Инспектор:</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А вот и улица, где живут машины. </a:t>
            </a:r>
            <a:endParaRPr lang="ru-RU" sz="700" dirty="0" smtClean="0">
              <a:latin typeface="Arial" pitchFamily="34" charset="0"/>
            </a:endParaRPr>
          </a:p>
          <a:p>
            <a:pPr algn="just"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(под фонограмму </a:t>
            </a:r>
            <a:r>
              <a:rPr lang="ru-RU" sz="1400" i="1" dirty="0" smtClean="0">
                <a:latin typeface="Calibri"/>
                <a:ea typeface="Calibri" pitchFamily="34" charset="0"/>
                <a:cs typeface="Times New Roman" pitchFamily="18" charset="0"/>
              </a:rPr>
              <a:t>«</a:t>
            </a:r>
            <a:r>
              <a:rPr lang="ru-RU" sz="1400" i="1" dirty="0" smtClean="0">
                <a:latin typeface="Times New Roman" pitchFamily="18" charset="0"/>
                <a:ea typeface="Calibri" pitchFamily="34" charset="0"/>
                <a:cs typeface="Times New Roman" pitchFamily="18" charset="0"/>
              </a:rPr>
              <a:t>Зеленый свет</a:t>
            </a:r>
            <a:r>
              <a:rPr lang="ru-RU" sz="1400" i="1" dirty="0" smtClean="0">
                <a:latin typeface="Calibri"/>
                <a:ea typeface="Calibri" pitchFamily="34" charset="0"/>
                <a:cs typeface="Times New Roman" pitchFamily="18" charset="0"/>
              </a:rPr>
              <a:t>»</a:t>
            </a:r>
            <a:r>
              <a:rPr lang="ru-RU" sz="1400" i="1" dirty="0" smtClean="0">
                <a:latin typeface="Times New Roman" pitchFamily="18" charset="0"/>
                <a:ea typeface="Calibri" pitchFamily="34" charset="0"/>
                <a:cs typeface="Times New Roman" pitchFamily="18" charset="0"/>
              </a:rPr>
              <a:t> выезжаю 2 машины)</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1 машина:</a:t>
            </a:r>
            <a:r>
              <a:rPr kumimoji="0" lang="ru-RU"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На улице нашей</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Машины, машины,</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Машины большие</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Эй, машина, полный ход!</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Ты примерный пешеход</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Торопится не спеши</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Нам дорогу уступи.</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Ребенок:</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Ой! Ой! (встает, хромает)</a:t>
            </a:r>
            <a:endParaRPr lang="ru-RU" sz="1800" dirty="0" smtClean="0">
              <a:latin typeface="Arial" pitchFamily="34" charset="0"/>
            </a:endParaRPr>
          </a:p>
        </p:txBody>
      </p:sp>
      <p:sp>
        <p:nvSpPr>
          <p:cNvPr id="4" name="Прямоугольник 3"/>
          <p:cNvSpPr/>
          <p:nvPr/>
        </p:nvSpPr>
        <p:spPr>
          <a:xfrm>
            <a:off x="2833682" y="7257271"/>
            <a:ext cx="3762375" cy="2462208"/>
          </a:xfrm>
          <a:prstGeom prst="rect">
            <a:avLst/>
          </a:prstGeom>
        </p:spPr>
        <p:txBody>
          <a:bodyPr lIns="91437" tIns="45718" rIns="91437" bIns="45718">
            <a:spAutoFit/>
          </a:bodyPr>
          <a:lstStyle/>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2 машина:</a:t>
            </a:r>
            <a:endParaRPr lang="ru-RU" sz="14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Спешат грузовые </a:t>
            </a:r>
            <a:endParaRPr lang="ru-RU" sz="14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Фырчат легковые</a:t>
            </a:r>
            <a:endParaRPr lang="ru-RU" sz="14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Торопятся, мчатся</a:t>
            </a:r>
            <a:endParaRPr lang="ru-RU" sz="14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Как будто живые</a:t>
            </a:r>
            <a:endParaRPr lang="ru-RU" sz="14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У каждой машины</a:t>
            </a:r>
            <a:endParaRPr lang="ru-RU" sz="14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Дела и заботы</a:t>
            </a:r>
            <a:endParaRPr lang="ru-RU" sz="14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Машины выходят </a:t>
            </a:r>
            <a:endParaRPr lang="ru-RU" sz="14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 утра на работу.</a:t>
            </a:r>
            <a:endParaRPr lang="ru-RU" sz="1400" dirty="0" smtClean="0">
              <a:latin typeface="Arial" pitchFamily="34" charset="0"/>
            </a:endParaRPr>
          </a:p>
          <a:p>
            <a:pPr algn="just"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(выезжают на самокате, в </a:t>
            </a:r>
            <a:r>
              <a:rPr lang="ru-RU" sz="1400" i="1" dirty="0" err="1" smtClean="0">
                <a:latin typeface="Times New Roman" pitchFamily="18" charset="0"/>
                <a:ea typeface="Calibri" pitchFamily="34" charset="0"/>
                <a:cs typeface="Times New Roman" pitchFamily="18" charset="0"/>
              </a:rPr>
              <a:t>безболке</a:t>
            </a:r>
            <a:r>
              <a:rPr lang="ru-RU" sz="1400" i="1" dirty="0" smtClean="0">
                <a:latin typeface="Times New Roman" pitchFamily="18" charset="0"/>
                <a:ea typeface="Calibri" pitchFamily="34" charset="0"/>
                <a:cs typeface="Times New Roman" pitchFamily="18" charset="0"/>
              </a:rPr>
              <a:t>, ребенок и сталкивается с машиной)</a:t>
            </a:r>
            <a:endParaRPr lang="ru-RU" sz="1400" dirty="0" smtClean="0">
              <a:latin typeface="Arial" pitchFamily="34" charset="0"/>
            </a:endParaRPr>
          </a:p>
        </p:txBody>
      </p:sp>
      <p:pic>
        <p:nvPicPr>
          <p:cNvPr id="46082" name="Picture 2" descr="D:\ФОТОГРАФИИ\пдд КОНКУРС 2011\IMG_3102.jpg"/>
          <p:cNvPicPr>
            <a:picLocks noChangeAspect="1" noChangeArrowheads="1"/>
          </p:cNvPicPr>
          <p:nvPr/>
        </p:nvPicPr>
        <p:blipFill>
          <a:blip r:embed="rId3" cstate="print"/>
          <a:srcRect/>
          <a:stretch>
            <a:fillRect/>
          </a:stretch>
        </p:blipFill>
        <p:spPr bwMode="auto">
          <a:xfrm>
            <a:off x="3762376" y="3756809"/>
            <a:ext cx="2571914" cy="1928826"/>
          </a:xfrm>
          <a:prstGeom prst="round2Diag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60180"/>
            <a:ext cx="7524750" cy="10717068"/>
          </a:xfrm>
          <a:prstGeom prst="rect">
            <a:avLst/>
          </a:prstGeom>
          <a:noFill/>
        </p:spPr>
      </p:pic>
      <p:pic>
        <p:nvPicPr>
          <p:cNvPr id="47106" name="Рисунок 8" descr="IMG_3087"/>
          <p:cNvPicPr>
            <a:picLocks noChangeAspect="1" noChangeArrowheads="1"/>
          </p:cNvPicPr>
          <p:nvPr/>
        </p:nvPicPr>
        <p:blipFill>
          <a:blip r:embed="rId3" cstate="print">
            <a:lum bright="10000"/>
          </a:blip>
          <a:srcRect/>
          <a:stretch>
            <a:fillRect/>
          </a:stretch>
        </p:blipFill>
        <p:spPr bwMode="auto">
          <a:xfrm>
            <a:off x="3619500" y="5757073"/>
            <a:ext cx="2452731" cy="1856191"/>
          </a:xfrm>
          <a:prstGeom prst="round2DiagRect">
            <a:avLst/>
          </a:prstGeom>
          <a:noFill/>
        </p:spPr>
      </p:pic>
      <p:pic>
        <p:nvPicPr>
          <p:cNvPr id="47105" name="Рисунок 9" descr="IMG_3093"/>
          <p:cNvPicPr>
            <a:picLocks noChangeAspect="1" noChangeArrowheads="1"/>
          </p:cNvPicPr>
          <p:nvPr/>
        </p:nvPicPr>
        <p:blipFill>
          <a:blip r:embed="rId4" cstate="print">
            <a:lum bright="10000"/>
          </a:blip>
          <a:srcRect/>
          <a:stretch>
            <a:fillRect/>
          </a:stretch>
        </p:blipFill>
        <p:spPr bwMode="auto">
          <a:xfrm>
            <a:off x="3745155" y="1042165"/>
            <a:ext cx="2450828" cy="1857388"/>
          </a:xfrm>
          <a:prstGeom prst="round2DiagRect">
            <a:avLst/>
          </a:prstGeom>
          <a:noFill/>
        </p:spPr>
      </p:pic>
      <p:sp>
        <p:nvSpPr>
          <p:cNvPr id="47107" name="Rectangle 3"/>
          <p:cNvSpPr>
            <a:spLocks noChangeArrowheads="1"/>
          </p:cNvSpPr>
          <p:nvPr/>
        </p:nvSpPr>
        <p:spPr bwMode="auto">
          <a:xfrm>
            <a:off x="1047731" y="914683"/>
            <a:ext cx="5500726" cy="5078309"/>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defTabSz="914372" fontAlgn="base">
              <a:spcBef>
                <a:spcPct val="0"/>
              </a:spcBef>
              <a:spcAft>
                <a:spcPct val="0"/>
              </a:spcAft>
            </a:pPr>
            <a:r>
              <a:rPr lang="ru-RU" sz="1400" b="1" u="sng" dirty="0" smtClean="0">
                <a:latin typeface="Times New Roman" pitchFamily="18" charset="0"/>
                <a:ea typeface="Calibri" pitchFamily="34" charset="0"/>
                <a:cs typeface="Times New Roman" pitchFamily="18" charset="0"/>
              </a:rPr>
              <a:t>1 машина:</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Как можно, как можно</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Быть таким неосторожным </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2 машина:</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На постовой    играться</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Ведь вовсе невозможно</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Инспектор:</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Делаем вам, предостережение, </a:t>
            </a: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никогда не забывайте</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Правила движения!</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Ребенок:</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Да, скажу друзья:</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Дорога в нашей жизни значит много</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Чтобы от дороги дружбы ждать</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Её должны мы уважать! </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Исполняется песня «Светофор муз. Хисматуллиной</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Инспектор:</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 нашей стране </a:t>
            </a:r>
            <a:r>
              <a:rPr lang="ru-RU" sz="1400" dirty="0" err="1" smtClean="0">
                <a:latin typeface="Times New Roman" pitchFamily="18" charset="0"/>
                <a:ea typeface="Calibri" pitchFamily="34" charset="0"/>
                <a:cs typeface="Times New Roman" pitchFamily="18" charset="0"/>
              </a:rPr>
              <a:t>Светофории</a:t>
            </a:r>
            <a:r>
              <a:rPr lang="ru-RU" sz="1400" dirty="0" smtClean="0">
                <a:latin typeface="Times New Roman" pitchFamily="18" charset="0"/>
                <a:ea typeface="Calibri" pitchFamily="34" charset="0"/>
                <a:cs typeface="Times New Roman" pitchFamily="18" charset="0"/>
              </a:rPr>
              <a:t>, все жители дружат между собой и всегда соблюдают правила ПДД. И еще они берегут нашу зеленую планету: не разбрасывают мусор, любят животных и чтят экологию</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Исполняется песня «Примерный пешеход» муз Юдиной</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(под торжественную музыку выходит король </a:t>
            </a:r>
            <a:r>
              <a:rPr lang="ru-RU" sz="1400" i="1" dirty="0" err="1" smtClean="0">
                <a:latin typeface="Times New Roman" pitchFamily="18" charset="0"/>
                <a:ea typeface="Calibri" pitchFamily="34" charset="0"/>
                <a:cs typeface="Times New Roman" pitchFamily="18" charset="0"/>
              </a:rPr>
              <a:t>Трехглазка</a:t>
            </a:r>
            <a:r>
              <a:rPr lang="ru-RU" sz="1400" i="1" dirty="0" smtClean="0">
                <a:latin typeface="Times New Roman" pitchFamily="18" charset="0"/>
                <a:ea typeface="Calibri" pitchFamily="34" charset="0"/>
                <a:cs typeface="Times New Roman" pitchFamily="18" charset="0"/>
              </a:rPr>
              <a:t>)</a:t>
            </a:r>
            <a:endParaRPr lang="ru-RU" sz="700" dirty="0" smtClean="0">
              <a:latin typeface="Arial" pitchFamily="34" charset="0"/>
            </a:endParaRPr>
          </a:p>
          <a:p>
            <a:pPr defTabSz="914372" eaLnBrk="0" fontAlgn="base" hangingPunct="0">
              <a:spcBef>
                <a:spcPct val="0"/>
              </a:spcBef>
              <a:spcAft>
                <a:spcPct val="0"/>
              </a:spcAft>
            </a:pPr>
            <a:endParaRPr lang="ru-RU" sz="1800" dirty="0" smtClean="0">
              <a:latin typeface="Arial" pitchFamily="34" charset="0"/>
            </a:endParaRPr>
          </a:p>
        </p:txBody>
      </p:sp>
      <p:sp>
        <p:nvSpPr>
          <p:cNvPr id="47108" name="Rectangle 4"/>
          <p:cNvSpPr>
            <a:spLocks noChangeArrowheads="1"/>
          </p:cNvSpPr>
          <p:nvPr/>
        </p:nvSpPr>
        <p:spPr bwMode="auto">
          <a:xfrm>
            <a:off x="1047732" y="5614200"/>
            <a:ext cx="8162959" cy="2308320"/>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defTabSz="914372" fontAlgn="base">
              <a:spcBef>
                <a:spcPct val="0"/>
              </a:spcBef>
              <a:spcAft>
                <a:spcPct val="0"/>
              </a:spcAft>
            </a:pPr>
            <a:r>
              <a:rPr lang="ru-RU" sz="1400" b="1" u="sng" dirty="0" smtClean="0">
                <a:latin typeface="Times New Roman" pitchFamily="18" charset="0"/>
                <a:ea typeface="Calibri" pitchFamily="34" charset="0"/>
                <a:cs typeface="Times New Roman" pitchFamily="18" charset="0"/>
              </a:rPr>
              <a:t>Король:</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Я вежливый и строгий</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Я известен на весь мир</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Я в своей стране примерной</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Самый главный командир</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Я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a:t>
            </a:r>
            <a:r>
              <a:rPr lang="ru-RU" sz="1400" dirty="0" err="1" smtClean="0">
                <a:latin typeface="Times New Roman" pitchFamily="18" charset="0"/>
                <a:ea typeface="Calibri" pitchFamily="34" charset="0"/>
                <a:cs typeface="Times New Roman" pitchFamily="18" charset="0"/>
              </a:rPr>
              <a:t>трехглазка</a:t>
            </a:r>
            <a:r>
              <a:rPr lang="ru-RU" sz="1400" dirty="0" smtClean="0">
                <a:latin typeface="Times New Roman" pitchFamily="18" charset="0"/>
                <a:ea typeface="Calibri" pitchFamily="34" charset="0"/>
                <a:cs typeface="Times New Roman" pitchFamily="18" charset="0"/>
              </a:rPr>
              <a:t>!</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Я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король!</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Я с виду грозный и серьезный</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Самый главный светофор.</a:t>
            </a:r>
            <a:endParaRPr lang="ru-RU" sz="700" dirty="0" smtClean="0">
              <a:latin typeface="Arial" pitchFamily="34" charset="0"/>
            </a:endParaRPr>
          </a:p>
          <a:p>
            <a:pPr defTabSz="914372" eaLnBrk="0" fontAlgn="base" hangingPunct="0">
              <a:spcBef>
                <a:spcPct val="0"/>
              </a:spcBef>
              <a:spcAft>
                <a:spcPct val="0"/>
              </a:spcAft>
            </a:pPr>
            <a:endParaRPr lang="ru-RU" sz="1800" dirty="0" smtClean="0">
              <a:latin typeface="Arial" pitchFamily="34" charset="0"/>
            </a:endParaRPr>
          </a:p>
        </p:txBody>
      </p:sp>
      <p:sp>
        <p:nvSpPr>
          <p:cNvPr id="47109" name="Rectangle 5"/>
          <p:cNvSpPr>
            <a:spLocks noChangeArrowheads="1"/>
          </p:cNvSpPr>
          <p:nvPr/>
        </p:nvSpPr>
        <p:spPr bwMode="auto">
          <a:xfrm>
            <a:off x="1119169" y="7471586"/>
            <a:ext cx="5929354" cy="1908211"/>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just" defTabSz="914372" fontAlgn="base">
              <a:spcBef>
                <a:spcPct val="0"/>
              </a:spcBef>
              <a:spcAft>
                <a:spcPct val="0"/>
              </a:spcAft>
            </a:pPr>
            <a:r>
              <a:rPr lang="ru-RU" sz="1400" b="1" u="sng" dirty="0" smtClean="0">
                <a:latin typeface="Times New Roman" pitchFamily="18" charset="0"/>
                <a:ea typeface="Calibri" pitchFamily="34" charset="0"/>
                <a:cs typeface="Times New Roman" pitchFamily="18" charset="0"/>
              </a:rPr>
              <a:t>Король:</a:t>
            </a:r>
            <a:r>
              <a:rPr kumimoji="0" lang="ru-RU"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Понравилось вам в моей стране </a:t>
            </a:r>
            <a:r>
              <a:rPr lang="ru-RU" sz="1400" dirty="0" err="1" smtClean="0">
                <a:latin typeface="Times New Roman" pitchFamily="18" charset="0"/>
                <a:ea typeface="Calibri" pitchFamily="34" charset="0"/>
                <a:cs typeface="Times New Roman" pitchFamily="18" charset="0"/>
              </a:rPr>
              <a:t>Светофории</a:t>
            </a:r>
            <a:r>
              <a:rPr lang="ru-RU" sz="1400" dirty="0" smtClean="0">
                <a:latin typeface="Times New Roman" pitchFamily="18" charset="0"/>
                <a:ea typeface="Calibri" pitchFamily="34" charset="0"/>
                <a:cs typeface="Times New Roman" pitchFamily="18" charset="0"/>
              </a:rPr>
              <a:t>? (ответы участников)</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Инопланетяне:</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Правила движения </a:t>
            </a:r>
            <a:r>
              <a:rPr lang="ru-RU" sz="1400" dirty="0" smtClean="0">
                <a:latin typeface="Calibri"/>
                <a:ea typeface="Calibri" pitchFamily="34" charset="0"/>
                <a:cs typeface="Times New Roman" pitchFamily="18" charset="0"/>
              </a:rPr>
              <a:t>–</a:t>
            </a:r>
            <a:r>
              <a:rPr lang="ru-RU" sz="1400" dirty="0" smtClean="0">
                <a:latin typeface="Times New Roman" pitchFamily="18" charset="0"/>
                <a:ea typeface="Calibri" pitchFamily="34" charset="0"/>
                <a:cs typeface="Times New Roman" pitchFamily="18" charset="0"/>
              </a:rPr>
              <a:t> достойны уважения!</a:t>
            </a:r>
            <a:endParaRPr lang="ru-RU" sz="700" dirty="0" smtClean="0">
              <a:latin typeface="Arial" pitchFamily="34" charset="0"/>
            </a:endParaRPr>
          </a:p>
          <a:p>
            <a:pPr algn="just"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Король:</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Скажите, хорошо ли вы изучили правила движения? </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Перебегать дорогу перед близко идущем транспортом? (запрещается)</a:t>
            </a:r>
            <a:endParaRPr lang="ru-RU" sz="700" dirty="0" smtClean="0">
              <a:latin typeface="Arial" pitchFamily="34" charset="0"/>
            </a:endParaRPr>
          </a:p>
          <a:p>
            <a:pPr algn="just"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Переходить улицу на красный свет? (запрещается)</a:t>
            </a:r>
            <a:endParaRPr lang="ru-RU" sz="1800" dirty="0" smtClean="0">
              <a:latin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48130" name="Rectangle 2"/>
          <p:cNvSpPr>
            <a:spLocks noChangeArrowheads="1"/>
          </p:cNvSpPr>
          <p:nvPr/>
        </p:nvSpPr>
        <p:spPr bwMode="auto">
          <a:xfrm>
            <a:off x="1190607" y="970733"/>
            <a:ext cx="6072230" cy="5109087"/>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defTabSz="914372" fontAlgn="base">
              <a:spcBef>
                <a:spcPct val="0"/>
              </a:spcBef>
              <a:spcAft>
                <a:spcPct val="0"/>
              </a:spcAft>
            </a:pPr>
            <a:r>
              <a:rPr lang="ru-RU" sz="1400" dirty="0" smtClean="0">
                <a:latin typeface="Times New Roman" pitchFamily="18" charset="0"/>
                <a:ea typeface="Calibri" pitchFamily="34" charset="0"/>
                <a:cs typeface="Times New Roman" pitchFamily="18" charset="0"/>
              </a:rPr>
              <a:t>Помогать пожилым людям переходить улица? (разрешается)</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Выбегать на проезжую часть? (запрещается)</a:t>
            </a:r>
            <a:endParaRPr lang="ru-RU" sz="700" dirty="0" smtClean="0">
              <a:latin typeface="Arial" pitchFamily="34" charset="0"/>
            </a:endParaRPr>
          </a:p>
          <a:p>
            <a:pPr defTabSz="914372" eaLnBrk="0" fontAlgn="base" hangingPunct="0">
              <a:spcBef>
                <a:spcPct val="0"/>
              </a:spcBef>
              <a:spcAft>
                <a:spcPct val="0"/>
              </a:spcAft>
            </a:pPr>
            <a:r>
              <a:rPr lang="ru-RU" sz="1400" b="1" u="sng" dirty="0" smtClean="0">
                <a:latin typeface="Times New Roman" pitchFamily="18" charset="0"/>
                <a:ea typeface="Calibri" pitchFamily="34" charset="0"/>
                <a:cs typeface="Times New Roman" pitchFamily="18" charset="0"/>
              </a:rPr>
              <a:t>Король: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Пусть всегда на перекрестках</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Всем мигает светофор</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Пусть для вас горят они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Светофорные огни!</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(дети берут шары и выстраиваются полукругом)</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Звучит песня на мотив «Песня остается с человеком»</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(песню поют главнее герои) </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Есть науки, что мы учим с колыбели,</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И они нужней нам с каждым днем</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Сколько песен мы о правилах пропели</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Сколько мы еще с тобой споем!</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Припев:</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Через годы, через расстоянья</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На любой дороге в стороне любой</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Знакам ты не скажешь до свиданья</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Правила с тобою и со мною!</a:t>
            </a:r>
            <a:endParaRPr lang="ru-RU" sz="700" dirty="0" smtClean="0">
              <a:latin typeface="Arial" pitchFamily="34" charset="0"/>
            </a:endParaRPr>
          </a:p>
          <a:p>
            <a:pPr defTabSz="914372" eaLnBrk="0" fontAlgn="base" hangingPunct="0">
              <a:spcBef>
                <a:spcPct val="0"/>
              </a:spcBef>
              <a:spcAft>
                <a:spcPct val="0"/>
              </a:spcAft>
            </a:pPr>
            <a:r>
              <a:rPr lang="ru-RU" sz="1400" i="1" dirty="0" smtClean="0">
                <a:latin typeface="Times New Roman" pitchFamily="18" charset="0"/>
                <a:ea typeface="Calibri" pitchFamily="34" charset="0"/>
                <a:cs typeface="Times New Roman" pitchFamily="18" charset="0"/>
              </a:rPr>
              <a:t>(выбегают дети с шарами, поют припев песни «Новый день» муз. Ермоловой)</a:t>
            </a:r>
            <a:endParaRPr lang="ru-RU" sz="700" dirty="0" smtClean="0">
              <a:latin typeface="Arial" pitchFamily="34" charset="0"/>
            </a:endParaRPr>
          </a:p>
          <a:p>
            <a:pPr defTabSz="914372" eaLnBrk="0" fontAlgn="base" hangingPunct="0">
              <a:spcBef>
                <a:spcPct val="0"/>
              </a:spcBef>
              <a:spcAft>
                <a:spcPct val="0"/>
              </a:spcAft>
            </a:pPr>
            <a:r>
              <a:rPr lang="ru-RU" sz="1400" dirty="0" smtClean="0">
                <a:latin typeface="Times New Roman" pitchFamily="18" charset="0"/>
                <a:ea typeface="Calibri" pitchFamily="34" charset="0"/>
                <a:cs typeface="Times New Roman" pitchFamily="18" charset="0"/>
              </a:rPr>
              <a:t> </a:t>
            </a:r>
            <a:endParaRPr lang="ru-RU" sz="700" dirty="0" smtClean="0">
              <a:latin typeface="Arial" pitchFamily="34" charset="0"/>
            </a:endParaRPr>
          </a:p>
          <a:p>
            <a:pPr defTabSz="914372" eaLnBrk="0" fontAlgn="base" hangingPunct="0">
              <a:spcBef>
                <a:spcPct val="0"/>
              </a:spcBef>
              <a:spcAft>
                <a:spcPct val="0"/>
              </a:spcAft>
            </a:pPr>
            <a:endParaRPr lang="ru-RU" sz="1800" dirty="0" smtClean="0">
              <a:latin typeface="Arial" pitchFamily="34" charset="0"/>
            </a:endParaRPr>
          </a:p>
        </p:txBody>
      </p:sp>
      <p:sp>
        <p:nvSpPr>
          <p:cNvPr id="48131" name="Rectangle 3"/>
          <p:cNvSpPr>
            <a:spLocks noChangeArrowheads="1"/>
          </p:cNvSpPr>
          <p:nvPr/>
        </p:nvSpPr>
        <p:spPr bwMode="auto">
          <a:xfrm>
            <a:off x="0" y="272537"/>
            <a:ext cx="184725" cy="369328"/>
          </a:xfrm>
          <a:prstGeom prst="rect">
            <a:avLst/>
          </a:prstGeom>
          <a:noFill/>
          <a:ln w="9525">
            <a:noFill/>
            <a:miter lim="800000"/>
            <a:headEnd/>
            <a:tailEnd/>
          </a:ln>
          <a:effectLst/>
        </p:spPr>
        <p:txBody>
          <a:bodyPr vert="horz" wrap="none" lIns="91437" tIns="45718" rIns="91437" bIns="45718" numCol="1" anchor="ctr" anchorCtr="0" compatLnSpc="1">
            <a:prstTxWarp prst="textNoShape">
              <a:avLst/>
            </a:prstTxWarp>
            <a:spAutoFit/>
          </a:bodyPr>
          <a:lstStyle/>
          <a:p>
            <a:pPr defTabSz="914372" fontAlgn="base">
              <a:spcBef>
                <a:spcPct val="0"/>
              </a:spcBef>
              <a:spcAft>
                <a:spcPct val="0"/>
              </a:spcAft>
              <a:tabLst>
                <a:tab pos="1276312" algn="l"/>
              </a:tabLst>
            </a:pPr>
            <a:endParaRPr lang="ru-RU" sz="1800" dirty="0" smtClean="0">
              <a:latin typeface="Arial" pitchFamily="34" charset="0"/>
            </a:endParaRPr>
          </a:p>
        </p:txBody>
      </p:sp>
      <p:pic>
        <p:nvPicPr>
          <p:cNvPr id="6" name="Picture 2" descr="C:\Documents and Settings\Admin\Рабочий стол\Исмагилова гульфия\IMG_3105.jpg"/>
          <p:cNvPicPr>
            <a:picLocks noGrp="1" noChangeAspect="1" noChangeArrowheads="1"/>
          </p:cNvPicPr>
          <p:nvPr>
            <p:ph idx="1"/>
          </p:nvPr>
        </p:nvPicPr>
        <p:blipFill>
          <a:blip r:embed="rId3" cstate="print"/>
          <a:srcRect/>
          <a:stretch>
            <a:fillRect/>
          </a:stretch>
        </p:blipFill>
        <p:spPr bwMode="auto">
          <a:xfrm>
            <a:off x="1404921" y="5757072"/>
            <a:ext cx="4952026" cy="3714776"/>
          </a:xfrm>
          <a:prstGeom prst="round2Diag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60180"/>
            <a:ext cx="7524750" cy="10717068"/>
          </a:xfrm>
          <a:prstGeom prst="rect">
            <a:avLst/>
          </a:prstGeom>
          <a:noFill/>
        </p:spPr>
      </p:pic>
      <p:pic>
        <p:nvPicPr>
          <p:cNvPr id="5" name="Picture 2" descr="Картинка 7 из 4543">
            <a:hlinkClick r:id="rId3"/>
          </p:cNvPr>
          <p:cNvPicPr>
            <a:picLocks noChangeAspect="1" noChangeArrowheads="1"/>
          </p:cNvPicPr>
          <p:nvPr/>
        </p:nvPicPr>
        <p:blipFill>
          <a:blip r:embed="rId4" cstate="print"/>
          <a:srcRect/>
          <a:stretch>
            <a:fillRect/>
          </a:stretch>
        </p:blipFill>
        <p:spPr bwMode="auto">
          <a:xfrm>
            <a:off x="1404921" y="5257006"/>
            <a:ext cx="2214578" cy="2183195"/>
          </a:xfrm>
          <a:prstGeom prst="rect">
            <a:avLst/>
          </a:prstGeom>
          <a:noFill/>
          <a:ln w="9525">
            <a:solidFill>
              <a:srgbClr val="0D0D0D"/>
            </a:solidFill>
            <a:miter lim="800000"/>
            <a:headEnd/>
            <a:tailEnd/>
          </a:ln>
        </p:spPr>
      </p:pic>
      <p:pic>
        <p:nvPicPr>
          <p:cNvPr id="6" name="Picture 2" descr="Картинка 32 из 4543">
            <a:hlinkClick r:id="rId5"/>
          </p:cNvPr>
          <p:cNvPicPr>
            <a:picLocks noChangeAspect="1" noChangeArrowheads="1"/>
          </p:cNvPicPr>
          <p:nvPr/>
        </p:nvPicPr>
        <p:blipFill>
          <a:blip r:embed="rId6" cstate="print"/>
          <a:srcRect/>
          <a:stretch>
            <a:fillRect/>
          </a:stretch>
        </p:blipFill>
        <p:spPr bwMode="auto">
          <a:xfrm>
            <a:off x="4048127" y="6114262"/>
            <a:ext cx="2143140" cy="2476931"/>
          </a:xfrm>
          <a:prstGeom prst="rect">
            <a:avLst/>
          </a:prstGeom>
          <a:noFill/>
          <a:ln w="9525">
            <a:solidFill>
              <a:srgbClr val="0D0D0D"/>
            </a:solidFill>
            <a:miter lim="800000"/>
            <a:headEnd/>
            <a:tailEnd/>
          </a:ln>
        </p:spPr>
      </p:pic>
      <p:sp>
        <p:nvSpPr>
          <p:cNvPr id="7" name="Прямоугольник 6"/>
          <p:cNvSpPr/>
          <p:nvPr/>
        </p:nvSpPr>
        <p:spPr>
          <a:xfrm>
            <a:off x="2833681" y="1113602"/>
            <a:ext cx="1889876" cy="400110"/>
          </a:xfrm>
          <a:prstGeom prst="rect">
            <a:avLst/>
          </a:prstGeom>
        </p:spPr>
        <p:txBody>
          <a:bodyPr wrap="none">
            <a:spAutoFit/>
          </a:bodyPr>
          <a:lstStyle/>
          <a:p>
            <a:r>
              <a:rPr lang="ru-RU" b="1" i="1" dirty="0" smtClean="0">
                <a:solidFill>
                  <a:srgbClr val="7030A0"/>
                </a:solidFill>
                <a:latin typeface="Times New Roman" pitchFamily="18" charset="0"/>
                <a:ea typeface="Calibri" pitchFamily="34" charset="0"/>
                <a:cs typeface="Times New Roman" pitchFamily="18" charset="0"/>
              </a:rPr>
              <a:t>ЛИТЕРАТУРА </a:t>
            </a:r>
            <a:endParaRPr lang="ru-RU" b="1" dirty="0">
              <a:solidFill>
                <a:srgbClr val="7030A0"/>
              </a:solidFill>
            </a:endParaRPr>
          </a:p>
        </p:txBody>
      </p:sp>
      <p:sp>
        <p:nvSpPr>
          <p:cNvPr id="5121" name="Rectangle 1"/>
          <p:cNvSpPr>
            <a:spLocks noChangeArrowheads="1"/>
          </p:cNvSpPr>
          <p:nvPr/>
        </p:nvSpPr>
        <p:spPr bwMode="auto">
          <a:xfrm>
            <a:off x="1119169" y="1542230"/>
            <a:ext cx="4929222"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Ø"/>
              <a:tabLst>
                <a:tab pos="457200" algn="l"/>
              </a:tabLst>
            </a:pPr>
            <a:r>
              <a:rPr kumimoji="0" lang="ru-RU" sz="1400" b="0" i="0" u="none" strike="noStrike" cap="none" normalizeH="0" baseline="0" dirty="0" err="1" smtClean="0">
                <a:ln>
                  <a:noFill/>
                </a:ln>
                <a:solidFill>
                  <a:srgbClr val="333333"/>
                </a:solidFill>
                <a:effectLst/>
                <a:latin typeface="Times New Roman" pitchFamily="18" charset="0"/>
                <a:ea typeface="Times New Roman" pitchFamily="18" charset="0"/>
                <a:cs typeface="Times New Roman" pitchFamily="18" charset="0"/>
              </a:rPr>
              <a:t>Хворостухина</a:t>
            </a:r>
            <a:r>
              <a:rPr kumimoji="0" lang="ru-RU"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С.А. Праздники и развлечения в детском саду – М.: ВАКО, 2008.</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 typeface="Wingdings" pitchFamily="2" charset="2"/>
              <a:buChar char="Ø"/>
              <a:tabLst>
                <a:tab pos="457200" algn="l"/>
              </a:tabLst>
            </a:pPr>
            <a:r>
              <a:rPr kumimoji="0" lang="ru-RU"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Тематический словарь в картинках «Транспорт» – СПб.: «Школьная пресса», 2009.</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122" name="Rectangle 2"/>
          <p:cNvSpPr>
            <a:spLocks noChangeArrowheads="1"/>
          </p:cNvSpPr>
          <p:nvPr/>
        </p:nvSpPr>
        <p:spPr bwMode="auto">
          <a:xfrm>
            <a:off x="1190607" y="3971122"/>
            <a:ext cx="257176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http</a:t>
            </a:r>
            <a:r>
              <a:rPr kumimoji="0" lang="ru-RU"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a:t>
            </a:r>
            <a:r>
              <a:rPr kumimoji="0" lang="en-US"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www</a:t>
            </a:r>
            <a:r>
              <a:rPr kumimoji="0" lang="ru-RU"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a:t>
            </a:r>
            <a:r>
              <a:rPr kumimoji="0" lang="ru-RU" sz="1400" b="0" i="0" u="none" strike="noStrike" cap="none" normalizeH="0" baseline="0" dirty="0" err="1" smtClean="0">
                <a:ln>
                  <a:noFill/>
                </a:ln>
                <a:solidFill>
                  <a:srgbClr val="333333"/>
                </a:solidFill>
                <a:effectLst/>
                <a:latin typeface="Times New Roman" pitchFamily="18" charset="0"/>
                <a:ea typeface="Times New Roman" pitchFamily="18" charset="0"/>
                <a:cs typeface="Times New Roman" pitchFamily="18" charset="0"/>
              </a:rPr>
              <a:t>ivalex.vistcom.ru</a:t>
            </a:r>
            <a:r>
              <a:rPr kumimoji="0" lang="ru-RU"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http</a:t>
            </a:r>
            <a:r>
              <a:rPr kumimoji="0" lang="ru-RU"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Times New Roman" pitchFamily="18" charset="0"/>
                <a:ea typeface="Times New Roman" pitchFamily="18" charset="0"/>
                <a:cs typeface="Times New Roman" pitchFamily="18" charset="0"/>
              </a:rPr>
              <a:t>css.ffclub</a:t>
            </a:r>
            <a:r>
              <a:rPr kumimoji="0" lang="ru-RU"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a:t>
            </a:r>
            <a:r>
              <a:rPr kumimoji="0" lang="ru-RU" sz="1400" b="0" i="0" u="none" strike="noStrike" cap="none" normalizeH="0" baseline="0" dirty="0" err="1" smtClean="0">
                <a:ln>
                  <a:noFill/>
                </a:ln>
                <a:solidFill>
                  <a:srgbClr val="333333"/>
                </a:solidFill>
                <a:effectLst/>
                <a:latin typeface="Times New Roman" pitchFamily="18" charset="0"/>
                <a:ea typeface="Times New Roman" pitchFamily="18" charset="0"/>
                <a:cs typeface="Times New Roman" pitchFamily="18" charset="0"/>
              </a:rPr>
              <a:t>ru</a:t>
            </a:r>
            <a:r>
              <a:rPr kumimoji="0" lang="ru-RU"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http</a:t>
            </a:r>
            <a:r>
              <a:rPr kumimoji="0" lang="ru-RU"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a:t>
            </a:r>
            <a:r>
              <a:rPr kumimoji="0" lang="en-US" sz="1400" b="0" i="0" u="none" strike="noStrike" cap="none" normalizeH="0" baseline="0" dirty="0" err="1" smtClean="0">
                <a:ln>
                  <a:noFill/>
                </a:ln>
                <a:solidFill>
                  <a:srgbClr val="333333"/>
                </a:solidFill>
                <a:effectLst/>
                <a:latin typeface="Times New Roman" pitchFamily="18" charset="0"/>
                <a:ea typeface="Times New Roman" pitchFamily="18" charset="0"/>
                <a:cs typeface="Times New Roman" pitchFamily="18" charset="0"/>
              </a:rPr>
              <a:t>demiart</a:t>
            </a:r>
            <a:r>
              <a:rPr kumimoji="0" lang="ru-RU"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a:t>
            </a:r>
            <a:r>
              <a:rPr kumimoji="0" lang="ru-RU" sz="1400" b="0" i="0" u="none" strike="noStrike" cap="none" normalizeH="0" baseline="0" dirty="0" err="1" smtClean="0">
                <a:ln>
                  <a:noFill/>
                </a:ln>
                <a:solidFill>
                  <a:srgbClr val="333333"/>
                </a:solidFill>
                <a:effectLst/>
                <a:latin typeface="Times New Roman" pitchFamily="18" charset="0"/>
                <a:ea typeface="Times New Roman" pitchFamily="18" charset="0"/>
                <a:cs typeface="Times New Roman" pitchFamily="18" charset="0"/>
              </a:rPr>
              <a:t>ru</a:t>
            </a:r>
            <a:r>
              <a:rPr kumimoji="0" lang="ru-RU" sz="1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123" name="Rectangle 3"/>
          <p:cNvSpPr>
            <a:spLocks noChangeArrowheads="1"/>
          </p:cNvSpPr>
          <p:nvPr/>
        </p:nvSpPr>
        <p:spPr bwMode="auto">
          <a:xfrm>
            <a:off x="2504306" y="3580922"/>
            <a:ext cx="2516138"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Использованные материалы</a:t>
            </a:r>
            <a:endParaRPr kumimoji="0" lang="ru-RU" sz="1800" b="0" i="0" u="none" strike="noStrike" cap="none" normalizeH="0" baseline="0" dirty="0" smtClean="0">
              <a:ln>
                <a:noFill/>
              </a:ln>
              <a:solidFill>
                <a:srgbClr val="7030A0"/>
              </a:solidFill>
              <a:effectLst/>
              <a:latin typeface="Times New Roman" pitchFamily="18" charset="0"/>
              <a:cs typeface="Times New Roman" pitchFamily="18" charset="0"/>
            </a:endParaRPr>
          </a:p>
        </p:txBody>
      </p:sp>
      <p:sp>
        <p:nvSpPr>
          <p:cNvPr id="11" name="Прямоугольник 10"/>
          <p:cNvSpPr/>
          <p:nvPr/>
        </p:nvSpPr>
        <p:spPr>
          <a:xfrm>
            <a:off x="1119169" y="2399486"/>
            <a:ext cx="5214974" cy="1600438"/>
          </a:xfrm>
          <a:prstGeom prst="rect">
            <a:avLst/>
          </a:prstGeom>
        </p:spPr>
        <p:txBody>
          <a:bodyPr wrap="square">
            <a:spAutoFit/>
          </a:bodyPr>
          <a:lstStyle/>
          <a:p>
            <a:pPr lvl="0">
              <a:buFont typeface="Wingdings" pitchFamily="2" charset="2"/>
              <a:buChar char="Ø"/>
            </a:pPr>
            <a:r>
              <a:rPr lang="ru-RU" sz="1400" dirty="0" smtClean="0">
                <a:latin typeface="Times New Roman" pitchFamily="18" charset="0"/>
                <a:cs typeface="Times New Roman" pitchFamily="18" charset="0"/>
              </a:rPr>
              <a:t>Программа  «Обучению детей дошкольного возраста правилам безопасного поведения на дорогах», - составители: </a:t>
            </a:r>
            <a:r>
              <a:rPr lang="ru-RU" sz="1400" dirty="0" err="1" smtClean="0">
                <a:latin typeface="Times New Roman" pitchFamily="18" charset="0"/>
                <a:cs typeface="Times New Roman" pitchFamily="18" charset="0"/>
              </a:rPr>
              <a:t>Р.Ш.Ахмадиева</a:t>
            </a:r>
            <a:r>
              <a:rPr lang="ru-RU" sz="1400" dirty="0" smtClean="0">
                <a:latin typeface="Times New Roman" pitchFamily="18" charset="0"/>
                <a:cs typeface="Times New Roman" pitchFamily="18" charset="0"/>
              </a:rPr>
              <a:t>, Е.Е.Воронина, Р.Н. </a:t>
            </a:r>
            <a:r>
              <a:rPr lang="ru-RU" sz="1400" dirty="0" err="1" smtClean="0">
                <a:latin typeface="Times New Roman" pitchFamily="18" charset="0"/>
                <a:cs typeface="Times New Roman" pitchFamily="18" charset="0"/>
              </a:rPr>
              <a:t>Минниханов</a:t>
            </a:r>
            <a:r>
              <a:rPr lang="ru-RU" sz="1400" dirty="0" smtClean="0">
                <a:latin typeface="Times New Roman" pitchFamily="18" charset="0"/>
                <a:cs typeface="Times New Roman" pitchFamily="18" charset="0"/>
              </a:rPr>
              <a:t>, Д.М.Мустафин</a:t>
            </a:r>
          </a:p>
          <a:p>
            <a:pPr>
              <a:buFont typeface="Wingdings" pitchFamily="2" charset="2"/>
              <a:buChar char="Ø"/>
            </a:pPr>
            <a:r>
              <a:rPr lang="ru-RU" sz="1400" dirty="0" smtClean="0">
                <a:latin typeface="Times New Roman" pitchFamily="18" charset="0"/>
                <a:cs typeface="Times New Roman" pitchFamily="18" charset="0"/>
              </a:rPr>
              <a:t>Основы безопасности жизнедеятельности детей старшего дошкольного возраста. Авдеевой Н. Н., Князевой О. Л., </a:t>
            </a:r>
            <a:r>
              <a:rPr lang="ru-RU" sz="1400" dirty="0" err="1" smtClean="0">
                <a:latin typeface="Times New Roman" pitchFamily="18" charset="0"/>
                <a:cs typeface="Times New Roman" pitchFamily="18" charset="0"/>
              </a:rPr>
              <a:t>Стёркиной</a:t>
            </a:r>
            <a:r>
              <a:rPr lang="ru-RU" sz="1400" dirty="0" smtClean="0">
                <a:latin typeface="Times New Roman" pitchFamily="18" charset="0"/>
                <a:cs typeface="Times New Roman" pitchFamily="18" charset="0"/>
              </a:rPr>
              <a:t> Р. Б.; </a:t>
            </a:r>
            <a:br>
              <a:rPr lang="ru-RU" sz="1400" dirty="0" smtClean="0">
                <a:latin typeface="Times New Roman" pitchFamily="18" charset="0"/>
                <a:cs typeface="Times New Roman" pitchFamily="18" charset="0"/>
              </a:rPr>
            </a:br>
            <a:endParaRPr lang="ru-RU"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60180"/>
            <a:ext cx="7524750" cy="10717068"/>
          </a:xfrm>
          <a:prstGeom prst="rect">
            <a:avLst/>
          </a:prstGeom>
          <a:noFill/>
        </p:spPr>
      </p:pic>
      <p:sp>
        <p:nvSpPr>
          <p:cNvPr id="2" name="Заголовок 1"/>
          <p:cNvSpPr>
            <a:spLocks noGrp="1"/>
          </p:cNvSpPr>
          <p:nvPr>
            <p:ph type="title"/>
          </p:nvPr>
        </p:nvSpPr>
        <p:spPr>
          <a:xfrm>
            <a:off x="619103" y="2542362"/>
            <a:ext cx="6143668" cy="1776148"/>
          </a:xfrm>
        </p:spPr>
        <p:txBody>
          <a:bodyPr>
            <a:normAutofit fontScale="90000"/>
          </a:bodyPr>
          <a:lstStyle/>
          <a:p>
            <a:pPr marL="274320" indent="-274320">
              <a:defRPr/>
            </a:pPr>
            <a:r>
              <a:rPr lang="ru-RU" sz="54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УБЕРЕЧЬ</a:t>
            </a:r>
            <a:br>
              <a:rPr lang="ru-RU" sz="54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br>
            <a:r>
              <a:rPr lang="ru-RU" sz="54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РЕБЕНКА ОТ БЕДЫ </a:t>
            </a:r>
            <a:br>
              <a:rPr lang="ru-RU" sz="54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br>
            <a:r>
              <a:rPr lang="ru-RU" sz="54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НА ДОРОГАХ –</a:t>
            </a:r>
            <a:br>
              <a:rPr lang="ru-RU" sz="54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br>
            <a:r>
              <a:rPr lang="ru-RU" sz="54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ДОЛГ НАС,</a:t>
            </a:r>
            <a:br>
              <a:rPr lang="ru-RU" sz="54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br>
            <a:r>
              <a:rPr lang="ru-RU" sz="7200" b="1" i="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ВЗРОСЛЫХ!</a:t>
            </a:r>
            <a:endParaRPr lang="ru-RU" i="1" dirty="0">
              <a:solidFill>
                <a:srgbClr val="7030A0"/>
              </a:solidFill>
              <a:latin typeface="Times New Roman" pitchFamily="18" charset="0"/>
              <a:cs typeface="Times New Roman" pitchFamily="18" charset="0"/>
            </a:endParaRPr>
          </a:p>
        </p:txBody>
      </p:sp>
      <p:pic>
        <p:nvPicPr>
          <p:cNvPr id="4097" name="Picture 1" descr="C:\Documents and Settings\Администратор\Рабочий стол\Новая папка (5)\0002-003-Dorogie-deti.png"/>
          <p:cNvPicPr>
            <a:picLocks noChangeAspect="1" noChangeArrowheads="1"/>
          </p:cNvPicPr>
          <p:nvPr/>
        </p:nvPicPr>
        <p:blipFill>
          <a:blip r:embed="rId3" cstate="print"/>
          <a:srcRect/>
          <a:stretch>
            <a:fillRect/>
          </a:stretch>
        </p:blipFill>
        <p:spPr bwMode="auto">
          <a:xfrm>
            <a:off x="2547929" y="5899948"/>
            <a:ext cx="2357454" cy="376763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0"/>
            <a:ext cx="7524750" cy="10717068"/>
          </a:xfrm>
          <a:prstGeom prst="rect">
            <a:avLst/>
          </a:prstGeom>
          <a:noFill/>
        </p:spPr>
      </p:pic>
      <p:sp>
        <p:nvSpPr>
          <p:cNvPr id="28674" name="Rectangle 2"/>
          <p:cNvSpPr>
            <a:spLocks noChangeArrowheads="1"/>
          </p:cNvSpPr>
          <p:nvPr/>
        </p:nvSpPr>
        <p:spPr bwMode="auto">
          <a:xfrm>
            <a:off x="1119169" y="2253364"/>
            <a:ext cx="3143272" cy="3539426"/>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ctr" defTabSz="914372" eaLnBrk="0" fontAlgn="base" hangingPunct="0">
              <a:spcBef>
                <a:spcPct val="0"/>
              </a:spcBef>
              <a:spcAft>
                <a:spcPct val="0"/>
              </a:spcAft>
            </a:pPr>
            <a:r>
              <a:rPr lang="ru-RU" sz="1600" b="1" i="1" dirty="0" smtClean="0">
                <a:latin typeface="Times New Roman" pitchFamily="18" charset="0"/>
                <a:ea typeface="Calibri" pitchFamily="34" charset="0"/>
                <a:cs typeface="Times New Roman" pitchFamily="18" charset="0"/>
              </a:rPr>
              <a:t>Насырова Фарида Саетгареевна  </a:t>
            </a:r>
            <a:endParaRPr lang="ru-RU" sz="1600" b="1" dirty="0" smtClean="0">
              <a:latin typeface="Arial" pitchFamily="34" charset="0"/>
            </a:endParaRPr>
          </a:p>
          <a:p>
            <a:pPr algn="ctr" defTabSz="914372" eaLnBrk="0" fontAlgn="base" hangingPunct="0">
              <a:spcBef>
                <a:spcPct val="0"/>
              </a:spcBef>
              <a:spcAft>
                <a:spcPct val="0"/>
              </a:spcAft>
            </a:pPr>
            <a:r>
              <a:rPr lang="ru-RU" sz="1600" b="1" dirty="0" smtClean="0">
                <a:latin typeface="Times New Roman" pitchFamily="18" charset="0"/>
                <a:ea typeface="Calibri" pitchFamily="34" charset="0"/>
                <a:cs typeface="Times New Roman" pitchFamily="18" charset="0"/>
              </a:rPr>
              <a:t>Должность</a:t>
            </a:r>
            <a:r>
              <a:rPr lang="ru-RU" sz="1600" dirty="0" smtClean="0">
                <a:latin typeface="Times New Roman" pitchFamily="18" charset="0"/>
                <a:ea typeface="Calibri" pitchFamily="34" charset="0"/>
                <a:cs typeface="Times New Roman" pitchFamily="18" charset="0"/>
              </a:rPr>
              <a:t> </a:t>
            </a:r>
            <a:r>
              <a:rPr lang="ru-RU" sz="1600" i="1" dirty="0" smtClean="0">
                <a:latin typeface="Times New Roman" pitchFamily="18" charset="0"/>
                <a:ea typeface="Calibri" pitchFamily="34" charset="0"/>
                <a:cs typeface="Times New Roman" pitchFamily="18" charset="0"/>
              </a:rPr>
              <a:t>воспитатель</a:t>
            </a:r>
            <a:endParaRPr lang="ru-RU" sz="1600" dirty="0" smtClean="0">
              <a:latin typeface="Arial" pitchFamily="34" charset="0"/>
            </a:endParaRPr>
          </a:p>
          <a:p>
            <a:pPr algn="ctr" defTabSz="914372" eaLnBrk="0" fontAlgn="base" hangingPunct="0">
              <a:spcBef>
                <a:spcPct val="0"/>
              </a:spcBef>
              <a:spcAft>
                <a:spcPct val="0"/>
              </a:spcAft>
            </a:pPr>
            <a:r>
              <a:rPr lang="ru-RU" sz="1600" b="1" dirty="0" smtClean="0">
                <a:latin typeface="Times New Roman" pitchFamily="18" charset="0"/>
                <a:ea typeface="Calibri" pitchFamily="34" charset="0"/>
                <a:cs typeface="Times New Roman" pitchFamily="18" charset="0"/>
              </a:rPr>
              <a:t>Образование \ полученная</a:t>
            </a:r>
          </a:p>
          <a:p>
            <a:pPr algn="ctr" defTabSz="914372" eaLnBrk="0" fontAlgn="base" hangingPunct="0">
              <a:spcBef>
                <a:spcPct val="0"/>
              </a:spcBef>
              <a:spcAft>
                <a:spcPct val="0"/>
              </a:spcAft>
            </a:pPr>
            <a:r>
              <a:rPr lang="ru-RU" sz="1600" b="1" dirty="0" smtClean="0">
                <a:latin typeface="Times New Roman" pitchFamily="18" charset="0"/>
                <a:ea typeface="Calibri" pitchFamily="34" charset="0"/>
                <a:cs typeface="Times New Roman" pitchFamily="18" charset="0"/>
              </a:rPr>
              <a:t>специальность и квалификация: </a:t>
            </a:r>
          </a:p>
          <a:p>
            <a:pPr algn="ctr" defTabSz="914372" eaLnBrk="0" fontAlgn="base" hangingPunct="0">
              <a:spcBef>
                <a:spcPct val="0"/>
              </a:spcBef>
              <a:spcAft>
                <a:spcPct val="0"/>
              </a:spcAft>
            </a:pPr>
            <a:r>
              <a:rPr lang="ru-RU" sz="1600" dirty="0" smtClean="0">
                <a:latin typeface="Times New Roman" pitchFamily="18" charset="0"/>
                <a:ea typeface="Calibri" pitchFamily="34" charset="0"/>
                <a:cs typeface="Times New Roman" pitchFamily="18" charset="0"/>
              </a:rPr>
              <a:t>Среднее специальное,</a:t>
            </a:r>
            <a:r>
              <a:rPr lang="ru-RU" sz="1600" u="sng" dirty="0" smtClean="0">
                <a:latin typeface="Times New Roman" pitchFamily="18" charset="0"/>
                <a:ea typeface="Times New Roman" pitchFamily="18" charset="0"/>
                <a:cs typeface="Times New Roman" pitchFamily="18" charset="0"/>
              </a:rPr>
              <a:t> МУПК </a:t>
            </a:r>
            <a:r>
              <a:rPr lang="ru-RU" sz="1600" dirty="0" smtClean="0">
                <a:latin typeface="Times New Roman" pitchFamily="18" charset="0"/>
                <a:ea typeface="Times New Roman" pitchFamily="18" charset="0"/>
                <a:cs typeface="Times New Roman" pitchFamily="18" charset="0"/>
              </a:rPr>
              <a:t>г.Заинск,1993год., </a:t>
            </a:r>
          </a:p>
          <a:p>
            <a:pPr algn="ctr" defTabSz="914372" eaLnBrk="0" fontAlgn="base" hangingPunct="0">
              <a:spcBef>
                <a:spcPct val="0"/>
              </a:spcBef>
              <a:spcAft>
                <a:spcPct val="0"/>
              </a:spcAft>
            </a:pPr>
            <a:r>
              <a:rPr lang="ru-RU" sz="1600" dirty="0" smtClean="0">
                <a:latin typeface="Times New Roman" pitchFamily="18" charset="0"/>
                <a:cs typeface="Times New Roman" pitchFamily="18" charset="0"/>
              </a:rPr>
              <a:t>воспитатель в дошкольных учреждениях.</a:t>
            </a:r>
            <a:endParaRPr lang="ru-RU" sz="1600" dirty="0" smtClean="0">
              <a:latin typeface="Arial" pitchFamily="34" charset="0"/>
            </a:endParaRPr>
          </a:p>
          <a:p>
            <a:pPr algn="ctr" defTabSz="914372" eaLnBrk="0" fontAlgn="base" hangingPunct="0">
              <a:spcBef>
                <a:spcPct val="0"/>
              </a:spcBef>
              <a:spcAft>
                <a:spcPct val="0"/>
              </a:spcAft>
            </a:pPr>
            <a:r>
              <a:rPr lang="ru-RU" sz="1600" b="1" dirty="0" smtClean="0">
                <a:latin typeface="Times New Roman" pitchFamily="18" charset="0"/>
                <a:ea typeface="Calibri" pitchFamily="34" charset="0"/>
                <a:cs typeface="Times New Roman" pitchFamily="18" charset="0"/>
              </a:rPr>
              <a:t>Стаж педагогической работы / по специальности</a:t>
            </a:r>
            <a:r>
              <a:rPr lang="ru-RU" sz="1600" i="1" dirty="0" smtClean="0">
                <a:latin typeface="Times New Roman" pitchFamily="18" charset="0"/>
                <a:ea typeface="Calibri" pitchFamily="34" charset="0"/>
                <a:cs typeface="Times New Roman" pitchFamily="18" charset="0"/>
              </a:rPr>
              <a:t>/ 27 лет</a:t>
            </a:r>
            <a:r>
              <a:rPr lang="ru-RU" sz="1600" dirty="0" smtClean="0">
                <a:latin typeface="Times New Roman" pitchFamily="18" charset="0"/>
                <a:ea typeface="Calibri" pitchFamily="34" charset="0"/>
                <a:cs typeface="Times New Roman" pitchFamily="18" charset="0"/>
              </a:rPr>
              <a:t>.</a:t>
            </a:r>
            <a:endParaRPr lang="ru-RU" sz="1600" dirty="0" smtClean="0">
              <a:latin typeface="Arial" pitchFamily="34" charset="0"/>
            </a:endParaRPr>
          </a:p>
          <a:p>
            <a:pPr algn="ctr" defTabSz="914372" eaLnBrk="0" fontAlgn="base" hangingPunct="0">
              <a:spcBef>
                <a:spcPct val="0"/>
              </a:spcBef>
              <a:spcAft>
                <a:spcPct val="0"/>
              </a:spcAft>
            </a:pPr>
            <a:r>
              <a:rPr lang="ru-RU" sz="1600" b="1" dirty="0" smtClean="0">
                <a:latin typeface="Times New Roman" pitchFamily="18" charset="0"/>
                <a:ea typeface="Calibri" pitchFamily="34" charset="0"/>
                <a:cs typeface="Times New Roman" pitchFamily="18" charset="0"/>
              </a:rPr>
              <a:t>В данной должности</a:t>
            </a:r>
            <a:r>
              <a:rPr lang="ru-RU" sz="1600" dirty="0" smtClean="0">
                <a:latin typeface="Times New Roman" pitchFamily="18" charset="0"/>
                <a:ea typeface="Calibri" pitchFamily="34" charset="0"/>
                <a:cs typeface="Times New Roman" pitchFamily="18" charset="0"/>
              </a:rPr>
              <a:t> </a:t>
            </a:r>
            <a:r>
              <a:rPr lang="ru-RU" sz="1600" i="1" dirty="0" smtClean="0">
                <a:latin typeface="Times New Roman" pitchFamily="18" charset="0"/>
                <a:ea typeface="Calibri" pitchFamily="34" charset="0"/>
                <a:cs typeface="Times New Roman" pitchFamily="18" charset="0"/>
              </a:rPr>
              <a:t>27 лет.</a:t>
            </a:r>
            <a:endParaRPr lang="ru-RU" sz="1600" dirty="0" smtClean="0">
              <a:latin typeface="Arial" pitchFamily="34" charset="0"/>
            </a:endParaRPr>
          </a:p>
          <a:p>
            <a:pPr algn="ctr" defTabSz="914372" eaLnBrk="0" fontAlgn="base" hangingPunct="0">
              <a:spcBef>
                <a:spcPct val="0"/>
              </a:spcBef>
              <a:spcAft>
                <a:spcPct val="0"/>
              </a:spcAft>
            </a:pPr>
            <a:r>
              <a:rPr lang="ru-RU" sz="1600" b="1" dirty="0" smtClean="0">
                <a:latin typeface="Times New Roman" pitchFamily="18" charset="0"/>
                <a:ea typeface="Calibri" pitchFamily="34" charset="0"/>
                <a:cs typeface="Times New Roman" pitchFamily="18" charset="0"/>
              </a:rPr>
              <a:t>Стаж работы в данном учреждении:</a:t>
            </a:r>
            <a:r>
              <a:rPr lang="ru-RU" sz="1600" dirty="0" smtClean="0">
                <a:latin typeface="Times New Roman" pitchFamily="18" charset="0"/>
                <a:ea typeface="Calibri" pitchFamily="34" charset="0"/>
                <a:cs typeface="Times New Roman" pitchFamily="18" charset="0"/>
              </a:rPr>
              <a:t> 25 лет.</a:t>
            </a:r>
            <a:endParaRPr lang="ru-RU" sz="1400" dirty="0" smtClean="0">
              <a:latin typeface="Arial" pitchFamily="34" charset="0"/>
            </a:endParaRPr>
          </a:p>
        </p:txBody>
      </p:sp>
      <p:sp>
        <p:nvSpPr>
          <p:cNvPr id="28675" name="Rectangle 3"/>
          <p:cNvSpPr>
            <a:spLocks noChangeArrowheads="1"/>
          </p:cNvSpPr>
          <p:nvPr/>
        </p:nvSpPr>
        <p:spPr bwMode="auto">
          <a:xfrm>
            <a:off x="1119169" y="5527088"/>
            <a:ext cx="3000396" cy="3785648"/>
          </a:xfrm>
          <a:prstGeom prst="rect">
            <a:avLst/>
          </a:prstGeom>
          <a:noFill/>
          <a:ln w="9525">
            <a:noFill/>
            <a:miter lim="800000"/>
            <a:headEnd/>
            <a:tailEnd/>
          </a:ln>
          <a:effectLst/>
        </p:spPr>
        <p:txBody>
          <a:bodyPr vert="horz" wrap="square" lIns="91437" tIns="45718" rIns="91437" bIns="45718" numCol="1" anchor="ctr" anchorCtr="0" compatLnSpc="1">
            <a:prstTxWarp prst="textNoShape">
              <a:avLst/>
            </a:prstTxWarp>
            <a:spAutoFit/>
          </a:bodyPr>
          <a:lstStyle/>
          <a:p>
            <a:pPr algn="ctr" defTabSz="914372" fontAlgn="base">
              <a:spcBef>
                <a:spcPct val="0"/>
              </a:spcBef>
              <a:spcAft>
                <a:spcPct val="0"/>
              </a:spcAft>
              <a:tabLst>
                <a:tab pos="4443278" algn="l"/>
              </a:tabLst>
            </a:pPr>
            <a:endParaRPr lang="ru-RU" sz="1600" b="1" dirty="0" smtClean="0">
              <a:latin typeface="Times New Roman" pitchFamily="18" charset="0"/>
              <a:ea typeface="Calibri" pitchFamily="34" charset="0"/>
              <a:cs typeface="Times New Roman" pitchFamily="18" charset="0"/>
            </a:endParaRPr>
          </a:p>
          <a:p>
            <a:pPr algn="ctr" defTabSz="914372" fontAlgn="base">
              <a:spcBef>
                <a:spcPct val="0"/>
              </a:spcBef>
              <a:spcAft>
                <a:spcPct val="0"/>
              </a:spcAft>
              <a:tabLst>
                <a:tab pos="4443278" algn="l"/>
              </a:tabLst>
            </a:pPr>
            <a:endParaRPr lang="ru-RU" sz="1600" b="1" dirty="0" smtClean="0">
              <a:latin typeface="Times New Roman" pitchFamily="18" charset="0"/>
              <a:ea typeface="Calibri" pitchFamily="34" charset="0"/>
              <a:cs typeface="Times New Roman" pitchFamily="18" charset="0"/>
            </a:endParaRPr>
          </a:p>
          <a:p>
            <a:pPr algn="ctr" defTabSz="914372" fontAlgn="base">
              <a:spcBef>
                <a:spcPct val="0"/>
              </a:spcBef>
              <a:spcAft>
                <a:spcPct val="0"/>
              </a:spcAft>
              <a:tabLst>
                <a:tab pos="4443278" algn="l"/>
              </a:tabLst>
            </a:pPr>
            <a:r>
              <a:rPr lang="ru-RU" sz="1600" b="1" dirty="0" smtClean="0">
                <a:latin typeface="Times New Roman" pitchFamily="18" charset="0"/>
                <a:ea typeface="Calibri" pitchFamily="34" charset="0"/>
                <a:cs typeface="Times New Roman" pitchFamily="18" charset="0"/>
              </a:rPr>
              <a:t>Сведения о повышении квалификации</a:t>
            </a:r>
            <a:r>
              <a:rPr lang="ru-RU" sz="1600" dirty="0" smtClean="0">
                <a:latin typeface="Times New Roman" pitchFamily="18" charset="0"/>
                <a:ea typeface="Calibri" pitchFamily="34" charset="0"/>
                <a:cs typeface="Times New Roman" pitchFamily="18" charset="0"/>
              </a:rPr>
              <a:t>: </a:t>
            </a:r>
          </a:p>
          <a:p>
            <a:pPr algn="ctr" defTabSz="914372" fontAlgn="base">
              <a:spcBef>
                <a:spcPct val="0"/>
              </a:spcBef>
              <a:spcAft>
                <a:spcPct val="0"/>
              </a:spcAft>
              <a:tabLst>
                <a:tab pos="4443278" algn="l"/>
              </a:tabLst>
            </a:pPr>
            <a:r>
              <a:rPr lang="ru-RU" sz="1600" i="1" dirty="0" smtClean="0">
                <a:latin typeface="Times New Roman" pitchFamily="18" charset="0"/>
                <a:ea typeface="Calibri" pitchFamily="34" charset="0"/>
                <a:cs typeface="Times New Roman" pitchFamily="18" charset="0"/>
              </a:rPr>
              <a:t>Межрегиональный институт повышения квалификации СНПО город Казань  по программе «Инновационные технологии обучения ПДД в ДОУ», 2006 год.</a:t>
            </a:r>
          </a:p>
          <a:p>
            <a:pPr algn="ctr" defTabSz="914372" fontAlgn="base">
              <a:spcBef>
                <a:spcPct val="0"/>
              </a:spcBef>
              <a:spcAft>
                <a:spcPct val="0"/>
              </a:spcAft>
              <a:tabLst>
                <a:tab pos="4443278" algn="l"/>
              </a:tabLst>
            </a:pPr>
            <a:r>
              <a:rPr lang="ru-RU" sz="1600" dirty="0" smtClean="0">
                <a:latin typeface="Times New Roman" pitchFamily="18" charset="0"/>
                <a:ea typeface="Times New Roman" pitchFamily="18" charset="0"/>
                <a:cs typeface="Times New Roman" pitchFamily="18" charset="0"/>
              </a:rPr>
              <a:t> 5 курс </a:t>
            </a:r>
            <a:r>
              <a:rPr lang="ru-RU" sz="1600" dirty="0" smtClean="0">
                <a:latin typeface="Times New Roman" pitchFamily="18" charset="0"/>
                <a:cs typeface="Times New Roman" pitchFamily="18" charset="0"/>
              </a:rPr>
              <a:t>ГАОУ СПО «</a:t>
            </a:r>
            <a:r>
              <a:rPr lang="ru-RU" sz="1600" dirty="0" err="1" smtClean="0">
                <a:latin typeface="Times New Roman" pitchFamily="18" charset="0"/>
                <a:cs typeface="Times New Roman" pitchFamily="18" charset="0"/>
              </a:rPr>
              <a:t>Мензелинский</a:t>
            </a:r>
            <a:r>
              <a:rPr lang="ru-RU" sz="1600" dirty="0" smtClean="0">
                <a:latin typeface="Times New Roman" pitchFamily="18" charset="0"/>
                <a:cs typeface="Times New Roman" pitchFamily="18" charset="0"/>
              </a:rPr>
              <a:t> педагогический колледж имени </a:t>
            </a:r>
            <a:r>
              <a:rPr lang="ru-RU" sz="1600" dirty="0" err="1" smtClean="0">
                <a:latin typeface="Times New Roman" pitchFamily="18" charset="0"/>
                <a:cs typeface="Times New Roman" pitchFamily="18" charset="0"/>
              </a:rPr>
              <a:t>Мусы</a:t>
            </a:r>
            <a:r>
              <a:rPr lang="ru-RU" sz="1600" dirty="0" smtClean="0">
                <a:latin typeface="Times New Roman" pitchFamily="18" charset="0"/>
                <a:cs typeface="Times New Roman" pitchFamily="18" charset="0"/>
              </a:rPr>
              <a:t> </a:t>
            </a:r>
          </a:p>
          <a:p>
            <a:pPr algn="ctr" defTabSz="914372" fontAlgn="base">
              <a:spcBef>
                <a:spcPct val="0"/>
              </a:spcBef>
              <a:spcAft>
                <a:spcPct val="0"/>
              </a:spcAft>
              <a:tabLst>
                <a:tab pos="4443278" algn="l"/>
              </a:tabLst>
            </a:pP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Джалиля</a:t>
            </a:r>
            <a:r>
              <a:rPr lang="ru-RU" sz="1600" dirty="0" smtClean="0">
                <a:latin typeface="Times New Roman" pitchFamily="18" charset="0"/>
                <a:cs typeface="Times New Roman" pitchFamily="18" charset="0"/>
              </a:rPr>
              <a:t>».</a:t>
            </a:r>
            <a:r>
              <a:rPr lang="ru-RU" sz="1600" i="1" dirty="0" smtClean="0">
                <a:latin typeface="Times New Roman" pitchFamily="18" charset="0"/>
                <a:ea typeface="Calibri" pitchFamily="34" charset="0"/>
                <a:cs typeface="Times New Roman" pitchFamily="18" charset="0"/>
              </a:rPr>
              <a:t> </a:t>
            </a:r>
            <a:r>
              <a:rPr lang="ru-RU" sz="1600" dirty="0" smtClean="0">
                <a:latin typeface="Times New Roman" pitchFamily="18" charset="0"/>
                <a:ea typeface="Calibri" pitchFamily="34" charset="0"/>
                <a:cs typeface="Times New Roman" pitchFamily="18" charset="0"/>
              </a:rPr>
              <a:t>	</a:t>
            </a:r>
            <a:endParaRPr lang="ru-RU" sz="1600" dirty="0" smtClean="0">
              <a:latin typeface="Arial" pitchFamily="34" charset="0"/>
            </a:endParaRPr>
          </a:p>
        </p:txBody>
      </p:sp>
      <p:pic>
        <p:nvPicPr>
          <p:cNvPr id="5" name="Picture 2" descr="D:\ФОТОГРАФИИ\конкурс чтецов\IMG_2618.jpg"/>
          <p:cNvPicPr>
            <a:picLocks noChangeAspect="1" noChangeArrowheads="1"/>
          </p:cNvPicPr>
          <p:nvPr/>
        </p:nvPicPr>
        <p:blipFill>
          <a:blip r:embed="rId3" cstate="print">
            <a:lum bright="10000"/>
          </a:blip>
          <a:srcRect l="63322" t="7427"/>
          <a:stretch>
            <a:fillRect/>
          </a:stretch>
        </p:blipFill>
        <p:spPr bwMode="auto">
          <a:xfrm>
            <a:off x="4405318" y="1970858"/>
            <a:ext cx="1903419" cy="6405912"/>
          </a:xfrm>
          <a:prstGeom prst="rect">
            <a:avLst/>
          </a:prstGeom>
          <a:noFill/>
        </p:spPr>
      </p:pic>
      <p:sp>
        <p:nvSpPr>
          <p:cNvPr id="7" name="Прямоугольник 6"/>
          <p:cNvSpPr/>
          <p:nvPr/>
        </p:nvSpPr>
        <p:spPr>
          <a:xfrm>
            <a:off x="1547797" y="899288"/>
            <a:ext cx="4219419" cy="523216"/>
          </a:xfrm>
          <a:prstGeom prst="rect">
            <a:avLst/>
          </a:prstGeom>
        </p:spPr>
        <p:txBody>
          <a:bodyPr wrap="none" lIns="91437" tIns="45718" rIns="91437" bIns="45718">
            <a:spAutoFit/>
          </a:bodyPr>
          <a:lstStyle/>
          <a:p>
            <a:pPr algn="ctr" defTabSz="914372" fontAlgn="base">
              <a:spcBef>
                <a:spcPct val="0"/>
              </a:spcBef>
              <a:spcAft>
                <a:spcPct val="0"/>
              </a:spcAft>
            </a:pPr>
            <a:r>
              <a:rPr lang="ru-RU" sz="2800" b="1" dirty="0" smtClean="0">
                <a:solidFill>
                  <a:srgbClr val="7030A0"/>
                </a:solidFill>
                <a:latin typeface="Bookman Old Style" pitchFamily="18" charset="0"/>
                <a:ea typeface="Calibri" pitchFamily="34" charset="0"/>
                <a:cs typeface="Times New Roman" pitchFamily="18" charset="0"/>
              </a:rPr>
              <a:t>РАДА ЗНАКОМСТВУ </a:t>
            </a:r>
            <a:endParaRPr lang="ru-RU" sz="2800" dirty="0" smtClean="0">
              <a:solidFill>
                <a:srgbClr val="7030A0"/>
              </a:solidFill>
              <a:latin typeface="Bookman Old Style"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2" name="Заголовок 1"/>
          <p:cNvSpPr>
            <a:spLocks noGrp="1"/>
          </p:cNvSpPr>
          <p:nvPr>
            <p:ph type="title"/>
          </p:nvPr>
        </p:nvSpPr>
        <p:spPr>
          <a:xfrm>
            <a:off x="833417" y="827850"/>
            <a:ext cx="5815028" cy="1776148"/>
          </a:xfrm>
        </p:spPr>
        <p:txBody>
          <a:bodyPr wrap="square" lIns="91437" tIns="45718" rIns="91437" bIns="45718" numCol="1" anchorCtr="0" compatLnSpc="1">
            <a:prstTxWarp prst="textNoShape">
              <a:avLst/>
            </a:prstTxWarp>
          </a:bodyPr>
          <a:lstStyle/>
          <a:p>
            <a:pPr algn="ctr"/>
            <a:r>
              <a:rPr lang="ru-RU" sz="2400" b="1" dirty="0" smtClean="0">
                <a:solidFill>
                  <a:srgbClr val="7030A0"/>
                </a:solidFill>
              </a:rPr>
              <a:t>ОСНОВНЫЕ НАПРАВЛЕНИЯ И ФОРМЫ РАБОТЫ С ДЕТЬМИ ПО ОБУЧЕНИЮ ПРАВИЛАМ ДОРОЖНОГО ДВИЖЕНИЯ</a:t>
            </a:r>
          </a:p>
        </p:txBody>
      </p:sp>
      <p:graphicFrame>
        <p:nvGraphicFramePr>
          <p:cNvPr id="5" name="Содержимое 5"/>
          <p:cNvGraphicFramePr>
            <a:graphicFrameLocks/>
          </p:cNvGraphicFramePr>
          <p:nvPr/>
        </p:nvGraphicFramePr>
        <p:xfrm>
          <a:off x="404789" y="1970858"/>
          <a:ext cx="6678239" cy="8173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advTm="4952">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4568" t="1734" r="3481" b="3811"/>
          <a:stretch>
            <a:fillRect/>
          </a:stretch>
        </p:blipFill>
        <p:spPr bwMode="auto">
          <a:xfrm>
            <a:off x="0" y="-60180"/>
            <a:ext cx="7524750" cy="10717068"/>
          </a:xfrm>
          <a:prstGeom prst="rect">
            <a:avLst/>
          </a:prstGeom>
          <a:noFill/>
        </p:spPr>
      </p:pic>
      <p:graphicFrame>
        <p:nvGraphicFramePr>
          <p:cNvPr id="8" name="Таблица 7"/>
          <p:cNvGraphicFramePr>
            <a:graphicFrameLocks noGrp="1"/>
          </p:cNvGraphicFramePr>
          <p:nvPr/>
        </p:nvGraphicFramePr>
        <p:xfrm>
          <a:off x="1047731" y="1542231"/>
          <a:ext cx="5357850" cy="5209904"/>
        </p:xfrm>
        <a:graphic>
          <a:graphicData uri="http://schemas.openxmlformats.org/drawingml/2006/table">
            <a:tbl>
              <a:tblPr>
                <a:tableStyleId>{69C7853C-536D-4A76-A0AE-DD22124D55A5}</a:tableStyleId>
              </a:tblPr>
              <a:tblGrid>
                <a:gridCol w="5357850"/>
              </a:tblGrid>
              <a:tr h="214685">
                <a:tc>
                  <a:txBody>
                    <a:bodyPr/>
                    <a:lstStyle/>
                    <a:p>
                      <a:pPr marL="21590" marR="21590" indent="0" algn="ctr" defTabSz="1038941" rtl="0" eaLnBrk="1" fontAlgn="auto" latinLnBrk="0" hangingPunct="1">
                        <a:lnSpc>
                          <a:spcPct val="100000"/>
                        </a:lnSpc>
                        <a:spcBef>
                          <a:spcPts val="0"/>
                        </a:spcBef>
                        <a:spcAft>
                          <a:spcPts val="0"/>
                        </a:spcAft>
                        <a:buClrTx/>
                        <a:buSzTx/>
                        <a:buFontTx/>
                        <a:buNone/>
                        <a:tabLst/>
                        <a:defRPr/>
                      </a:pPr>
                      <a:r>
                        <a:rPr lang="ru-RU" sz="1400" b="1" dirty="0" smtClean="0">
                          <a:latin typeface="Times New Roman" pitchFamily="18" charset="0"/>
                          <a:cs typeface="Times New Roman" pitchFamily="18" charset="0"/>
                        </a:rPr>
                        <a:t>Сентябрь</a:t>
                      </a:r>
                      <a:endParaRPr lang="ru-RU" sz="1400" b="1" dirty="0">
                        <a:latin typeface="Times New Roman" pitchFamily="18" charset="0"/>
                        <a:ea typeface="Calibri"/>
                        <a:cs typeface="Times New Roman" pitchFamily="18" charset="0"/>
                      </a:endParaRPr>
                    </a:p>
                  </a:txBody>
                  <a:tcPr marL="663" marR="663" marT="663" marB="663" anchor="ctr"/>
                </a:tc>
              </a:tr>
              <a:tr h="1708206">
                <a:tc>
                  <a:txBody>
                    <a:bodyPr/>
                    <a:lstStyle/>
                    <a:p>
                      <a:pPr marL="21590" marR="21590" algn="l">
                        <a:lnSpc>
                          <a:spcPct val="100000"/>
                        </a:lnSpc>
                        <a:spcAft>
                          <a:spcPts val="0"/>
                        </a:spcAft>
                      </a:pPr>
                      <a:r>
                        <a:rPr lang="ru-RU" sz="1400" b="1" dirty="0" smtClean="0">
                          <a:latin typeface="Times New Roman" pitchFamily="18" charset="0"/>
                          <a:cs typeface="Times New Roman" pitchFamily="18" charset="0"/>
                        </a:rPr>
                        <a:t>Тема: </a:t>
                      </a:r>
                      <a:r>
                        <a:rPr lang="ru-RU" sz="1400" dirty="0" smtClean="0">
                          <a:latin typeface="Times New Roman" pitchFamily="18" charset="0"/>
                          <a:cs typeface="Times New Roman" pitchFamily="18" charset="0"/>
                        </a:rPr>
                        <a:t>«Знакомство с улицей» (что есть на улице, какая она, тротуар и проезжая часть, подземный и надземный переход)</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Ознакомительное занятие по правилам дорожного движения. </a:t>
                      </a:r>
                    </a:p>
                    <a:p>
                      <a:pPr marL="342900" lvl="0" indent="-342900" algn="l">
                        <a:lnSpc>
                          <a:spcPct val="100000"/>
                        </a:lnSpc>
                        <a:spcAft>
                          <a:spcPts val="0"/>
                        </a:spcAft>
                        <a:tabLst>
                          <a:tab pos="457200" algn="l"/>
                        </a:tabLst>
                      </a:pPr>
                      <a:r>
                        <a:rPr lang="ru-RU" sz="1400" dirty="0" smtClean="0">
                          <a:latin typeface="Times New Roman" pitchFamily="18" charset="0"/>
                          <a:cs typeface="Times New Roman" pitchFamily="18" charset="0"/>
                        </a:rPr>
                        <a:t>Целевая прогулка по улице города, рассказ воспитателя. </a:t>
                      </a:r>
                    </a:p>
                    <a:p>
                      <a:pPr marL="342900" lvl="0" indent="-342900" algn="l">
                        <a:lnSpc>
                          <a:spcPct val="100000"/>
                        </a:lnSpc>
                        <a:spcAft>
                          <a:spcPts val="0"/>
                        </a:spcAft>
                        <a:tabLst>
                          <a:tab pos="457200" algn="l"/>
                        </a:tabLst>
                      </a:pPr>
                      <a:r>
                        <a:rPr lang="ru-RU" sz="1400" dirty="0" smtClean="0">
                          <a:latin typeface="Times New Roman" pitchFamily="18" charset="0"/>
                          <a:cs typeface="Times New Roman" pitchFamily="18" charset="0"/>
                        </a:rPr>
                        <a:t>Просмотр видеофильма «Детям о правилах дорожного движения». </a:t>
                      </a:r>
                    </a:p>
                    <a:p>
                      <a:pPr marL="342900" lvl="0" indent="-342900" algn="l">
                        <a:lnSpc>
                          <a:spcPct val="100000"/>
                        </a:lnSpc>
                        <a:spcAft>
                          <a:spcPts val="0"/>
                        </a:spcAft>
                        <a:tabLst>
                          <a:tab pos="457200" algn="l"/>
                        </a:tabLst>
                      </a:pPr>
                      <a:r>
                        <a:rPr lang="ru-RU" sz="1400" dirty="0" smtClean="0">
                          <a:latin typeface="Times New Roman" pitchFamily="18" charset="0"/>
                          <a:cs typeface="Times New Roman" pitchFamily="18" charset="0"/>
                        </a:rPr>
                        <a:t>Занятие по </a:t>
                      </a:r>
                      <a:r>
                        <a:rPr lang="ru-RU" sz="1400" dirty="0" err="1" smtClean="0">
                          <a:latin typeface="Times New Roman" pitchFamily="18" charset="0"/>
                          <a:cs typeface="Times New Roman" pitchFamily="18" charset="0"/>
                        </a:rPr>
                        <a:t>изодеятельности</a:t>
                      </a:r>
                      <a:r>
                        <a:rPr lang="ru-RU" sz="1400" dirty="0" smtClean="0">
                          <a:latin typeface="Times New Roman" pitchFamily="18" charset="0"/>
                          <a:cs typeface="Times New Roman" pitchFamily="18" charset="0"/>
                        </a:rPr>
                        <a:t> «Улицы нашего города»  - коллективная</a:t>
                      </a:r>
                    </a:p>
                    <a:p>
                      <a:pPr marL="342900" lvl="0" indent="-342900" algn="l">
                        <a:lnSpc>
                          <a:spcPct val="100000"/>
                        </a:lnSpc>
                        <a:spcAft>
                          <a:spcPts val="0"/>
                        </a:spcAft>
                        <a:tabLst>
                          <a:tab pos="457200" algn="l"/>
                        </a:tabLst>
                      </a:pPr>
                      <a:r>
                        <a:rPr lang="ru-RU" sz="1400" dirty="0" smtClean="0">
                          <a:latin typeface="Times New Roman" pitchFamily="18" charset="0"/>
                          <a:cs typeface="Times New Roman" pitchFamily="18" charset="0"/>
                        </a:rPr>
                        <a:t>работа (конструирование из бросового материала, рисование,</a:t>
                      </a:r>
                    </a:p>
                    <a:p>
                      <a:pPr marL="342900" lvl="0" indent="-342900" algn="l">
                        <a:lnSpc>
                          <a:spcPct val="100000"/>
                        </a:lnSpc>
                        <a:spcAft>
                          <a:spcPts val="0"/>
                        </a:spcAft>
                        <a:tabLst>
                          <a:tab pos="457200" algn="l"/>
                        </a:tabLst>
                      </a:pPr>
                      <a:r>
                        <a:rPr lang="ru-RU" sz="1400" dirty="0" smtClean="0">
                          <a:latin typeface="Times New Roman" pitchFamily="18" charset="0"/>
                          <a:cs typeface="Times New Roman" pitchFamily="18" charset="0"/>
                        </a:rPr>
                        <a:t>аппликация). </a:t>
                      </a:r>
                      <a:endParaRPr lang="ru-RU" sz="1400" dirty="0">
                        <a:latin typeface="Times New Roman" pitchFamily="18" charset="0"/>
                        <a:ea typeface="Calibri"/>
                        <a:cs typeface="Times New Roman" pitchFamily="18" charset="0"/>
                      </a:endParaRPr>
                    </a:p>
                  </a:txBody>
                  <a:tcPr marL="663" marR="663" marT="663" marB="663" anchor="ctr"/>
                </a:tc>
              </a:tr>
              <a:tr h="214685">
                <a:tc>
                  <a:txBody>
                    <a:bodyPr/>
                    <a:lstStyle/>
                    <a:p>
                      <a:pPr marL="342900" lvl="0" indent="-342900" algn="ctr">
                        <a:lnSpc>
                          <a:spcPct val="100000"/>
                        </a:lnSpc>
                        <a:spcAft>
                          <a:spcPts val="0"/>
                        </a:spcAft>
                        <a:tabLst>
                          <a:tab pos="457200" algn="l"/>
                        </a:tabLst>
                      </a:pPr>
                      <a:r>
                        <a:rPr lang="ru-RU" sz="1400" b="1" dirty="0" smtClean="0">
                          <a:latin typeface="Times New Roman" pitchFamily="18" charset="0"/>
                          <a:cs typeface="Times New Roman" pitchFamily="18" charset="0"/>
                        </a:rPr>
                        <a:t>Октябрь</a:t>
                      </a:r>
                      <a:endParaRPr lang="ru-RU" sz="1400" b="1" dirty="0">
                        <a:latin typeface="Times New Roman" pitchFamily="18" charset="0"/>
                        <a:ea typeface="Calibri"/>
                        <a:cs typeface="Times New Roman" pitchFamily="18" charset="0"/>
                      </a:endParaRPr>
                    </a:p>
                  </a:txBody>
                  <a:tcPr marL="663" marR="663" marT="663" marB="663" anchor="ctr"/>
                </a:tc>
              </a:tr>
              <a:tr h="1281486">
                <a:tc>
                  <a:txBody>
                    <a:bodyPr/>
                    <a:lstStyle/>
                    <a:p>
                      <a:pPr marL="21590" marR="21590" algn="just">
                        <a:lnSpc>
                          <a:spcPct val="100000"/>
                        </a:lnSpc>
                        <a:spcAft>
                          <a:spcPts val="0"/>
                        </a:spcAft>
                      </a:pPr>
                      <a:r>
                        <a:rPr lang="ru-RU" sz="1400" b="1" dirty="0">
                          <a:latin typeface="Times New Roman" pitchFamily="18" charset="0"/>
                          <a:cs typeface="Times New Roman" pitchFamily="18" charset="0"/>
                        </a:rPr>
                        <a:t>Тема:</a:t>
                      </a:r>
                      <a:r>
                        <a:rPr lang="ru-RU" sz="1400" dirty="0">
                          <a:latin typeface="Times New Roman" pitchFamily="18" charset="0"/>
                          <a:cs typeface="Times New Roman" pitchFamily="18" charset="0"/>
                        </a:rPr>
                        <a:t> «Знакомство с улицей» (история улиц </a:t>
                      </a:r>
                      <a:r>
                        <a:rPr lang="ru-RU" sz="1400" dirty="0" smtClean="0">
                          <a:latin typeface="Times New Roman" pitchFamily="18" charset="0"/>
                          <a:cs typeface="Times New Roman" pitchFamily="18" charset="0"/>
                        </a:rPr>
                        <a:t>Заинска, </a:t>
                      </a:r>
                      <a:r>
                        <a:rPr lang="ru-RU" sz="1400" dirty="0">
                          <a:latin typeface="Times New Roman" pitchFamily="18" charset="0"/>
                          <a:cs typeface="Times New Roman" pitchFamily="18" charset="0"/>
                        </a:rPr>
                        <a:t>организация движения, разметка дорог, остановка, правила для пешеходов)</a:t>
                      </a:r>
                    </a:p>
                    <a:p>
                      <a:pPr marL="342900" lvl="0" indent="-342900" algn="just">
                        <a:lnSpc>
                          <a:spcPct val="100000"/>
                        </a:lnSpc>
                        <a:spcAft>
                          <a:spcPts val="0"/>
                        </a:spcAft>
                        <a:tabLst>
                          <a:tab pos="457200" algn="l"/>
                        </a:tabLst>
                      </a:pPr>
                      <a:r>
                        <a:rPr lang="ru-RU" sz="1400" dirty="0">
                          <a:latin typeface="Times New Roman" pitchFamily="18" charset="0"/>
                          <a:cs typeface="Times New Roman" pitchFamily="18" charset="0"/>
                        </a:rPr>
                        <a:t>Вторая целевая прогулка, рассказ воспитателя об </a:t>
                      </a:r>
                      <a:r>
                        <a:rPr lang="ru-RU" sz="1400" dirty="0" smtClean="0">
                          <a:latin typeface="Times New Roman" pitchFamily="18" charset="0"/>
                          <a:cs typeface="Times New Roman" pitchFamily="18" charset="0"/>
                        </a:rPr>
                        <a:t> организации</a:t>
                      </a:r>
                      <a:endParaRPr lang="ru-RU" sz="1400" baseline="0" dirty="0" smtClean="0">
                        <a:latin typeface="Times New Roman" pitchFamily="18" charset="0"/>
                        <a:cs typeface="Times New Roman" pitchFamily="18" charset="0"/>
                      </a:endParaRP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движения</a:t>
                      </a:r>
                      <a:r>
                        <a:rPr lang="ru-RU" sz="1400" dirty="0">
                          <a:latin typeface="Times New Roman" pitchFamily="18" charset="0"/>
                          <a:cs typeface="Times New Roman" pitchFamily="18" charset="0"/>
                        </a:rPr>
                        <a:t>. </a:t>
                      </a:r>
                    </a:p>
                    <a:p>
                      <a:pPr marL="342900" lvl="0" indent="-342900" algn="just">
                        <a:lnSpc>
                          <a:spcPct val="100000"/>
                        </a:lnSpc>
                        <a:spcAft>
                          <a:spcPts val="0"/>
                        </a:spcAft>
                        <a:tabLst>
                          <a:tab pos="457200" algn="l"/>
                        </a:tabLst>
                      </a:pPr>
                      <a:r>
                        <a:rPr lang="ru-RU" sz="1400" dirty="0">
                          <a:latin typeface="Times New Roman" pitchFamily="18" charset="0"/>
                          <a:cs typeface="Times New Roman" pitchFamily="18" charset="0"/>
                        </a:rPr>
                        <a:t>Сюжетно-ролевая игра «Водители и пешеходы». </a:t>
                      </a:r>
                      <a:endParaRPr lang="ru-RU" sz="1400" dirty="0" smtClean="0">
                        <a:latin typeface="Times New Roman" pitchFamily="18" charset="0"/>
                        <a:cs typeface="Times New Roman" pitchFamily="18" charset="0"/>
                      </a:endParaRP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Чтение </a:t>
                      </a:r>
                      <a:r>
                        <a:rPr lang="ru-RU" sz="1400" dirty="0">
                          <a:latin typeface="Times New Roman" pitchFamily="18" charset="0"/>
                          <a:cs typeface="Times New Roman" pitchFamily="18" charset="0"/>
                        </a:rPr>
                        <a:t>художественной литературы на тему «Ребенок и </a:t>
                      </a:r>
                      <a:r>
                        <a:rPr lang="ru-RU" sz="1400" dirty="0" smtClean="0">
                          <a:latin typeface="Times New Roman" pitchFamily="18" charset="0"/>
                          <a:cs typeface="Times New Roman" pitchFamily="18" charset="0"/>
                        </a:rPr>
                        <a:t> улица</a:t>
                      </a:r>
                      <a:r>
                        <a:rPr lang="ru-RU" sz="1400" dirty="0">
                          <a:latin typeface="Times New Roman" pitchFamily="18" charset="0"/>
                          <a:cs typeface="Times New Roman" pitchFamily="18" charset="0"/>
                        </a:rPr>
                        <a:t>». </a:t>
                      </a:r>
                      <a:endParaRPr lang="ru-RU" sz="1400" dirty="0">
                        <a:latin typeface="Times New Roman" pitchFamily="18" charset="0"/>
                        <a:ea typeface="Calibri"/>
                        <a:cs typeface="Times New Roman" pitchFamily="18" charset="0"/>
                      </a:endParaRPr>
                    </a:p>
                  </a:txBody>
                  <a:tcPr marL="663" marR="663" marT="663" marB="663" anchor="ctr"/>
                </a:tc>
              </a:tr>
              <a:tr h="246690">
                <a:tc>
                  <a:txBody>
                    <a:bodyPr/>
                    <a:lstStyle/>
                    <a:p>
                      <a:pPr marL="21590" marR="21590" algn="ctr">
                        <a:lnSpc>
                          <a:spcPct val="115000"/>
                        </a:lnSpc>
                        <a:spcAft>
                          <a:spcPts val="0"/>
                        </a:spcAft>
                      </a:pPr>
                      <a:r>
                        <a:rPr lang="ru-RU" sz="1400" b="1" dirty="0">
                          <a:latin typeface="Times New Roman" pitchFamily="18" charset="0"/>
                          <a:cs typeface="Times New Roman" pitchFamily="18" charset="0"/>
                        </a:rPr>
                        <a:t>Ноябрь</a:t>
                      </a:r>
                      <a:endParaRPr lang="ru-RU" sz="1400" b="1" dirty="0">
                        <a:latin typeface="Times New Roman" pitchFamily="18" charset="0"/>
                        <a:ea typeface="Calibri"/>
                        <a:cs typeface="Times New Roman" pitchFamily="18" charset="0"/>
                      </a:endParaRPr>
                    </a:p>
                  </a:txBody>
                  <a:tcPr marL="663" marR="663" marT="663" marB="663" anchor="ctr"/>
                </a:tc>
              </a:tr>
              <a:tr h="1544150">
                <a:tc>
                  <a:txBody>
                    <a:bodyPr/>
                    <a:lstStyle/>
                    <a:p>
                      <a:pPr marL="21590" marR="21590" algn="just">
                        <a:lnSpc>
                          <a:spcPct val="100000"/>
                        </a:lnSpc>
                        <a:spcAft>
                          <a:spcPts val="0"/>
                        </a:spcAft>
                      </a:pPr>
                      <a:r>
                        <a:rPr lang="ru-RU" sz="1400" b="1" dirty="0" smtClean="0">
                          <a:latin typeface="Times New Roman" pitchFamily="18" charset="0"/>
                          <a:cs typeface="Times New Roman" pitchFamily="18" charset="0"/>
                        </a:rPr>
                        <a:t>Тема:</a:t>
                      </a:r>
                      <a:r>
                        <a:rPr lang="ru-RU" sz="1400" dirty="0" smtClean="0">
                          <a:latin typeface="Times New Roman" pitchFamily="18" charset="0"/>
                          <a:cs typeface="Times New Roman" pitchFamily="18" charset="0"/>
                        </a:rPr>
                        <a:t> «Нужно слушаться без спора указаний светофора (перекресток)»</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Рассматривание макета светофора, рассказ воспитателя о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назначении светофора.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Конструирование из бумаги «Светофор»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Музыкально-спортивное развлечение «На светофоре –  зеленый».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Дидактические игры: Собери светофор», «Машины и светофор», и др. </a:t>
                      </a:r>
                      <a:endParaRPr lang="ru-RU" sz="1400" dirty="0">
                        <a:latin typeface="Times New Roman" pitchFamily="18" charset="0"/>
                        <a:ea typeface="Calibri"/>
                        <a:cs typeface="Times New Roman" pitchFamily="18" charset="0"/>
                      </a:endParaRPr>
                    </a:p>
                  </a:txBody>
                  <a:tcPr marL="663" marR="663" marT="663" marB="663" anchor="ctr"/>
                </a:tc>
              </a:tr>
            </a:tbl>
          </a:graphicData>
        </a:graphic>
      </p:graphicFrame>
      <p:sp>
        <p:nvSpPr>
          <p:cNvPr id="10" name="Содержимое 2"/>
          <p:cNvSpPr txBox="1">
            <a:spLocks/>
          </p:cNvSpPr>
          <p:nvPr/>
        </p:nvSpPr>
        <p:spPr>
          <a:xfrm>
            <a:off x="690541" y="756413"/>
            <a:ext cx="6072230" cy="571502"/>
          </a:xfrm>
          <a:prstGeom prst="rect">
            <a:avLst/>
          </a:prstGeom>
        </p:spPr>
        <p:txBody>
          <a:bodyPr vert="horz" lIns="103891" tIns="51946" rIns="103891" bIns="51946" rtlCol="0">
            <a:noAutofit/>
          </a:bodyPr>
          <a:lstStyle/>
          <a:p>
            <a:pPr marL="389592" indent="-389592" algn="ctr">
              <a:spcBef>
                <a:spcPct val="20000"/>
              </a:spcBef>
              <a:defRPr/>
            </a:pPr>
            <a:r>
              <a:rPr lang="ru-RU" sz="1400" b="1" dirty="0" smtClean="0">
                <a:solidFill>
                  <a:srgbClr val="7030A0"/>
                </a:solidFill>
                <a:latin typeface="Bookman Old Style" pitchFamily="18" charset="0"/>
              </a:rPr>
              <a:t>Перспективный план работы по обучению детей безопасному поведению на дорогах во 2 младшей группе  </a:t>
            </a:r>
            <a:endParaRPr lang="ru-RU" sz="1400" b="1" dirty="0">
              <a:solidFill>
                <a:srgbClr val="7030A0"/>
              </a:solidFill>
              <a:latin typeface="Bookman Old Style" pitchFamily="18" charset="0"/>
            </a:endParaRPr>
          </a:p>
        </p:txBody>
      </p:sp>
      <p:pic>
        <p:nvPicPr>
          <p:cNvPr id="5" name="Picture 2" descr="C:\Documents and Settings\Администратор\Рабочий стол\ПДД\Изображение 001.jpg"/>
          <p:cNvPicPr>
            <a:picLocks noChangeAspect="1" noChangeArrowheads="1"/>
          </p:cNvPicPr>
          <p:nvPr/>
        </p:nvPicPr>
        <p:blipFill>
          <a:blip r:embed="rId3" cstate="print"/>
          <a:srcRect/>
          <a:stretch>
            <a:fillRect/>
          </a:stretch>
        </p:blipFill>
        <p:spPr bwMode="auto">
          <a:xfrm>
            <a:off x="1619235" y="6900080"/>
            <a:ext cx="4143404" cy="3107376"/>
          </a:xfrm>
          <a:prstGeom prst="round2Diag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60180"/>
            <a:ext cx="7524750" cy="10717068"/>
          </a:xfrm>
          <a:prstGeom prst="rect">
            <a:avLst/>
          </a:prstGeom>
          <a:noFill/>
        </p:spPr>
      </p:pic>
      <p:graphicFrame>
        <p:nvGraphicFramePr>
          <p:cNvPr id="9" name="Таблица 8"/>
          <p:cNvGraphicFramePr>
            <a:graphicFrameLocks noGrp="1"/>
          </p:cNvGraphicFramePr>
          <p:nvPr/>
        </p:nvGraphicFramePr>
        <p:xfrm>
          <a:off x="1190607" y="970726"/>
          <a:ext cx="5214974" cy="8715759"/>
        </p:xfrm>
        <a:graphic>
          <a:graphicData uri="http://schemas.openxmlformats.org/drawingml/2006/table">
            <a:tbl>
              <a:tblPr>
                <a:tableStyleId>{69C7853C-536D-4A76-A0AE-DD22124D55A5}</a:tableStyleId>
              </a:tblPr>
              <a:tblGrid>
                <a:gridCol w="5214974"/>
              </a:tblGrid>
              <a:tr h="255052">
                <a:tc>
                  <a:txBody>
                    <a:bodyPr/>
                    <a:lstStyle/>
                    <a:p>
                      <a:pPr marL="21590" marR="21590" indent="0" algn="ctr" defTabSz="1038941" rtl="0" eaLnBrk="1" fontAlgn="auto" latinLnBrk="0" hangingPunct="1">
                        <a:lnSpc>
                          <a:spcPct val="100000"/>
                        </a:lnSpc>
                        <a:spcBef>
                          <a:spcPts val="0"/>
                        </a:spcBef>
                        <a:spcAft>
                          <a:spcPts val="0"/>
                        </a:spcAft>
                        <a:buClrTx/>
                        <a:buSzTx/>
                        <a:buFontTx/>
                        <a:buNone/>
                        <a:tabLst/>
                        <a:defRPr/>
                      </a:pPr>
                      <a:r>
                        <a:rPr lang="ru-RU" sz="1400" b="1" dirty="0" smtClean="0">
                          <a:latin typeface="Times New Roman" pitchFamily="18" charset="0"/>
                          <a:cs typeface="Times New Roman" pitchFamily="18" charset="0"/>
                        </a:rPr>
                        <a:t>Декабрь</a:t>
                      </a:r>
                      <a:endParaRPr lang="ru-RU" sz="1400" b="1" dirty="0">
                        <a:latin typeface="Times New Roman" pitchFamily="18" charset="0"/>
                        <a:ea typeface="Calibri"/>
                        <a:cs typeface="Times New Roman" pitchFamily="18" charset="0"/>
                      </a:endParaRPr>
                    </a:p>
                  </a:txBody>
                  <a:tcPr marL="663" marR="663" marT="663" marB="663" anchor="ctr"/>
                </a:tc>
              </a:tr>
              <a:tr h="1324925">
                <a:tc>
                  <a:txBody>
                    <a:bodyPr/>
                    <a:lstStyle/>
                    <a:p>
                      <a:pPr marL="21590" marR="21590" algn="just">
                        <a:lnSpc>
                          <a:spcPct val="100000"/>
                        </a:lnSpc>
                        <a:spcAft>
                          <a:spcPts val="0"/>
                        </a:spcAft>
                      </a:pPr>
                      <a:r>
                        <a:rPr lang="ru-RU" sz="1400" b="1" dirty="0" smtClean="0">
                          <a:latin typeface="Times New Roman" pitchFamily="18" charset="0"/>
                          <a:cs typeface="Times New Roman" pitchFamily="18" charset="0"/>
                        </a:rPr>
                        <a:t>Тема: </a:t>
                      </a:r>
                      <a:r>
                        <a:rPr lang="ru-RU" sz="1400" dirty="0" smtClean="0">
                          <a:latin typeface="Times New Roman" pitchFamily="18" charset="0"/>
                          <a:cs typeface="Times New Roman" pitchFamily="18" charset="0"/>
                        </a:rPr>
                        <a:t>«Мы – пешеходы».</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Встреча с инспектором ГИБДД (рассказ о правилах перехода дорог)</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Отгадывание загадок по ПДД, обыгрывание ситуаций на дороге.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Сюжетно-ролевая игра «Мы по улице идем».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Кукольный спектакль «Сказка про Буратино, который не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знал правил дорожного движения». </a:t>
                      </a:r>
                      <a:endParaRPr lang="ru-RU" sz="1400" dirty="0">
                        <a:latin typeface="Times New Roman" pitchFamily="18" charset="0"/>
                        <a:ea typeface="Calibri"/>
                        <a:cs typeface="Times New Roman" pitchFamily="18" charset="0"/>
                      </a:endParaRPr>
                    </a:p>
                  </a:txBody>
                  <a:tcPr marL="663" marR="663" marT="663" marB="663" anchor="ctr"/>
                </a:tc>
              </a:tr>
              <a:tr h="221963">
                <a:tc>
                  <a:txBody>
                    <a:bodyPr/>
                    <a:lstStyle/>
                    <a:p>
                      <a:pPr marL="342900" marR="0" lvl="0" indent="-342900" algn="ctr" defTabSz="1038941" rtl="0" eaLnBrk="1" fontAlgn="auto" latinLnBrk="0" hangingPunct="1">
                        <a:lnSpc>
                          <a:spcPct val="100000"/>
                        </a:lnSpc>
                        <a:spcBef>
                          <a:spcPts val="0"/>
                        </a:spcBef>
                        <a:spcAft>
                          <a:spcPts val="0"/>
                        </a:spcAft>
                        <a:buClrTx/>
                        <a:buSzTx/>
                        <a:buFontTx/>
                        <a:buNone/>
                        <a:tabLst>
                          <a:tab pos="457200" algn="l"/>
                        </a:tabLst>
                        <a:defRPr/>
                      </a:pPr>
                      <a:r>
                        <a:rPr lang="ru-RU" sz="1400" b="1" dirty="0" smtClean="0">
                          <a:latin typeface="Times New Roman" pitchFamily="18" charset="0"/>
                          <a:cs typeface="Times New Roman" pitchFamily="18" charset="0"/>
                        </a:rPr>
                        <a:t>Январь</a:t>
                      </a:r>
                      <a:endParaRPr lang="ru-RU" sz="1400" b="1" dirty="0">
                        <a:latin typeface="Times New Roman" pitchFamily="18" charset="0"/>
                        <a:ea typeface="Calibri"/>
                        <a:cs typeface="Times New Roman" pitchFamily="18" charset="0"/>
                      </a:endParaRPr>
                    </a:p>
                  </a:txBody>
                  <a:tcPr marL="663" marR="663" marT="663" marB="663" anchor="ctr"/>
                </a:tc>
              </a:tr>
              <a:tr h="1545517">
                <a:tc>
                  <a:txBody>
                    <a:bodyPr/>
                    <a:lstStyle/>
                    <a:p>
                      <a:pPr marL="21590" marR="21590" algn="just">
                        <a:lnSpc>
                          <a:spcPct val="100000"/>
                        </a:lnSpc>
                        <a:spcAft>
                          <a:spcPts val="0"/>
                        </a:spcAft>
                      </a:pPr>
                      <a:r>
                        <a:rPr lang="ru-RU" sz="1400" b="1" dirty="0" smtClean="0">
                          <a:latin typeface="Times New Roman" pitchFamily="18" charset="0"/>
                          <a:cs typeface="Times New Roman" pitchFamily="18" charset="0"/>
                        </a:rPr>
                        <a:t>Тема: </a:t>
                      </a:r>
                      <a:r>
                        <a:rPr lang="ru-RU" sz="1400" dirty="0" smtClean="0">
                          <a:latin typeface="Times New Roman" pitchFamily="18" charset="0"/>
                          <a:cs typeface="Times New Roman" pitchFamily="18" charset="0"/>
                        </a:rPr>
                        <a:t>«Мы – пассажиры»</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Беседа «Как вести себя в общественном транспорте»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Прогулка на остановку, наблюдение за транспортом, за</a:t>
                      </a:r>
                    </a:p>
                    <a:p>
                      <a:pPr marL="342900" lvl="0" indent="-342900" algn="just">
                        <a:lnSpc>
                          <a:spcPct val="100000"/>
                        </a:lnSpc>
                        <a:spcAft>
                          <a:spcPts val="0"/>
                        </a:spcAft>
                        <a:tabLst>
                          <a:tab pos="457200" algn="l"/>
                        </a:tabLst>
                      </a:pPr>
                      <a:r>
                        <a:rPr lang="ru-RU" sz="1400" baseline="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пассажирами.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Рассматривание иллюстраций, обсуждение различных ситуаций</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 поведения пассажиров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КВН «Юные пешеходы». </a:t>
                      </a:r>
                      <a:endParaRPr lang="ru-RU" sz="1400" dirty="0">
                        <a:latin typeface="Times New Roman" pitchFamily="18" charset="0"/>
                        <a:ea typeface="Calibri"/>
                        <a:cs typeface="Times New Roman" pitchFamily="18" charset="0"/>
                      </a:endParaRPr>
                    </a:p>
                  </a:txBody>
                  <a:tcPr marL="663" marR="663" marT="663" marB="663" anchor="ctr"/>
                </a:tc>
              </a:tr>
              <a:tr h="221963">
                <a:tc>
                  <a:txBody>
                    <a:bodyPr/>
                    <a:lstStyle/>
                    <a:p>
                      <a:pPr marL="21590" marR="21590" algn="ctr">
                        <a:lnSpc>
                          <a:spcPct val="100000"/>
                        </a:lnSpc>
                        <a:spcAft>
                          <a:spcPts val="0"/>
                        </a:spcAft>
                      </a:pPr>
                      <a:r>
                        <a:rPr lang="ru-RU" sz="1400" b="1" dirty="0" smtClean="0">
                          <a:latin typeface="Times New Roman" pitchFamily="18" charset="0"/>
                          <a:cs typeface="Times New Roman" pitchFamily="18" charset="0"/>
                        </a:rPr>
                        <a:t>Февраль</a:t>
                      </a:r>
                      <a:endParaRPr lang="ru-RU" sz="1400" b="1" dirty="0">
                        <a:latin typeface="Times New Roman" pitchFamily="18" charset="0"/>
                        <a:ea typeface="Calibri"/>
                        <a:cs typeface="Times New Roman" pitchFamily="18" charset="0"/>
                      </a:endParaRPr>
                    </a:p>
                  </a:txBody>
                  <a:tcPr marL="663" marR="663" marT="663" marB="663" anchor="ctr"/>
                </a:tc>
              </a:tr>
              <a:tr h="1324925">
                <a:tc>
                  <a:txBody>
                    <a:bodyPr/>
                    <a:lstStyle/>
                    <a:p>
                      <a:pPr marL="21590" marR="21590" algn="just">
                        <a:lnSpc>
                          <a:spcPct val="100000"/>
                        </a:lnSpc>
                        <a:spcAft>
                          <a:spcPts val="0"/>
                        </a:spcAft>
                      </a:pPr>
                      <a:r>
                        <a:rPr lang="ru-RU" sz="1400" b="1" dirty="0" smtClean="0">
                          <a:latin typeface="Times New Roman" pitchFamily="18" charset="0"/>
                          <a:cs typeface="Times New Roman" pitchFamily="18" charset="0"/>
                        </a:rPr>
                        <a:t>Тема:</a:t>
                      </a:r>
                      <a:r>
                        <a:rPr lang="ru-RU" sz="1400" dirty="0" smtClean="0">
                          <a:latin typeface="Times New Roman" pitchFamily="18" charset="0"/>
                          <a:cs typeface="Times New Roman" pitchFamily="18" charset="0"/>
                        </a:rPr>
                        <a:t> «Где можно играть»</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Рассказ воспитателя о том, где можно и где нельзя играть.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Рассматривание иллюстраций, составление детьми рассказов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по серии картин «Улицы нашего города».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Рисование на тему «Где можно играть».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Музыкальное развлечение «В страну Светофорию». </a:t>
                      </a:r>
                      <a:endParaRPr lang="ru-RU" sz="1400" dirty="0">
                        <a:latin typeface="Times New Roman" pitchFamily="18" charset="0"/>
                        <a:ea typeface="Calibri"/>
                        <a:cs typeface="Times New Roman" pitchFamily="18" charset="0"/>
                      </a:endParaRPr>
                    </a:p>
                  </a:txBody>
                  <a:tcPr marL="663" marR="663" marT="663" marB="663" anchor="ctr"/>
                </a:tc>
              </a:tr>
              <a:tr h="221963">
                <a:tc>
                  <a:txBody>
                    <a:bodyPr/>
                    <a:lstStyle/>
                    <a:p>
                      <a:pPr marL="21590" marR="21590" algn="ctr">
                        <a:lnSpc>
                          <a:spcPct val="100000"/>
                        </a:lnSpc>
                        <a:spcAft>
                          <a:spcPts val="0"/>
                        </a:spcAft>
                      </a:pPr>
                      <a:r>
                        <a:rPr lang="ru-RU" sz="1400" b="1" dirty="0" smtClean="0">
                          <a:latin typeface="Times New Roman" pitchFamily="18" charset="0"/>
                          <a:cs typeface="Times New Roman" pitchFamily="18" charset="0"/>
                        </a:rPr>
                        <a:t>Март</a:t>
                      </a:r>
                      <a:endParaRPr lang="ru-RU" sz="1400" b="1" dirty="0">
                        <a:latin typeface="Times New Roman" pitchFamily="18" charset="0"/>
                        <a:ea typeface="Calibri"/>
                        <a:cs typeface="Times New Roman" pitchFamily="18" charset="0"/>
                      </a:endParaRPr>
                    </a:p>
                  </a:txBody>
                  <a:tcPr marL="663" marR="663" marT="663" marB="663" anchor="ctr"/>
                </a:tc>
              </a:tr>
              <a:tr h="1104332">
                <a:tc>
                  <a:txBody>
                    <a:bodyPr/>
                    <a:lstStyle/>
                    <a:p>
                      <a:pPr marL="21590" marR="21590" algn="just">
                        <a:lnSpc>
                          <a:spcPct val="100000"/>
                        </a:lnSpc>
                        <a:spcAft>
                          <a:spcPts val="0"/>
                        </a:spcAft>
                      </a:pPr>
                      <a:r>
                        <a:rPr lang="ru-RU" sz="1400" b="1" dirty="0" smtClean="0">
                          <a:latin typeface="Times New Roman" pitchFamily="18" charset="0"/>
                          <a:cs typeface="Times New Roman" pitchFamily="18" charset="0"/>
                        </a:rPr>
                        <a:t>Тема: </a:t>
                      </a:r>
                      <a:r>
                        <a:rPr lang="ru-RU" sz="1400" dirty="0" smtClean="0">
                          <a:latin typeface="Times New Roman" pitchFamily="18" charset="0"/>
                          <a:cs typeface="Times New Roman" pitchFamily="18" charset="0"/>
                        </a:rPr>
                        <a:t>«Будущие водители»</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Знакомство с дорожными знаками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Сюжетно-ролевая игра «Шоферы».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Выставка детских работ «В стране </a:t>
                      </a:r>
                      <a:r>
                        <a:rPr lang="ru-RU" sz="1400" dirty="0" err="1" smtClean="0">
                          <a:latin typeface="Times New Roman" pitchFamily="18" charset="0"/>
                          <a:cs typeface="Times New Roman" pitchFamily="18" charset="0"/>
                        </a:rPr>
                        <a:t>Светофории</a:t>
                      </a:r>
                      <a:r>
                        <a:rPr lang="ru-RU" sz="1400" dirty="0" smtClean="0">
                          <a:latin typeface="Times New Roman" pitchFamily="18" charset="0"/>
                          <a:cs typeface="Times New Roman" pitchFamily="18" charset="0"/>
                        </a:rPr>
                        <a:t>».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Чтение художественной литературы. </a:t>
                      </a:r>
                      <a:endParaRPr lang="ru-RU" sz="1400" dirty="0">
                        <a:latin typeface="Times New Roman" pitchFamily="18" charset="0"/>
                        <a:ea typeface="Calibri"/>
                        <a:cs typeface="Times New Roman" pitchFamily="18" charset="0"/>
                      </a:endParaRPr>
                    </a:p>
                  </a:txBody>
                  <a:tcPr marL="663" marR="663" marT="663" marB="663" anchor="ctr"/>
                </a:tc>
              </a:tr>
              <a:tr h="221963">
                <a:tc>
                  <a:txBody>
                    <a:bodyPr/>
                    <a:lstStyle/>
                    <a:p>
                      <a:pPr marL="21590" marR="21590" algn="ctr">
                        <a:lnSpc>
                          <a:spcPct val="100000"/>
                        </a:lnSpc>
                        <a:spcAft>
                          <a:spcPts val="0"/>
                        </a:spcAft>
                      </a:pPr>
                      <a:r>
                        <a:rPr lang="ru-RU" sz="1400" b="1" dirty="0" smtClean="0">
                          <a:latin typeface="Times New Roman" pitchFamily="18" charset="0"/>
                          <a:cs typeface="Times New Roman" pitchFamily="18" charset="0"/>
                        </a:rPr>
                        <a:t>Апрель</a:t>
                      </a:r>
                      <a:endParaRPr lang="ru-RU" sz="1400" b="1" dirty="0">
                        <a:latin typeface="Times New Roman" pitchFamily="18" charset="0"/>
                        <a:ea typeface="Calibri"/>
                        <a:cs typeface="Times New Roman" pitchFamily="18" charset="0"/>
                      </a:endParaRPr>
                    </a:p>
                  </a:txBody>
                  <a:tcPr marL="663" marR="663" marT="663" marB="663" anchor="ctr"/>
                </a:tc>
              </a:tr>
              <a:tr h="1388045">
                <a:tc>
                  <a:txBody>
                    <a:bodyPr/>
                    <a:lstStyle/>
                    <a:p>
                      <a:pPr marL="21590" marR="21590" algn="just">
                        <a:lnSpc>
                          <a:spcPct val="100000"/>
                        </a:lnSpc>
                        <a:spcAft>
                          <a:spcPts val="0"/>
                        </a:spcAft>
                      </a:pPr>
                      <a:r>
                        <a:rPr lang="ru-RU" sz="1400" b="1" dirty="0" smtClean="0">
                          <a:latin typeface="Times New Roman" pitchFamily="18" charset="0"/>
                          <a:cs typeface="Times New Roman" pitchFamily="18" charset="0"/>
                        </a:rPr>
                        <a:t>Тема: </a:t>
                      </a:r>
                      <a:r>
                        <a:rPr lang="ru-RU" sz="1400" dirty="0" smtClean="0">
                          <a:latin typeface="Times New Roman" pitchFamily="18" charset="0"/>
                          <a:cs typeface="Times New Roman" pitchFamily="18" charset="0"/>
                        </a:rPr>
                        <a:t>«Мы соблюдаем правила дорожного движения»</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Просмотр видеофильма «Детям о ПДД»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Сюжетно-ролевая игра «Улица».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Музыкально-спортивный праздник «Азбука дорожного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движения». </a:t>
                      </a:r>
                    </a:p>
                    <a:p>
                      <a:pPr marL="342900" lvl="0" indent="-342900" algn="just">
                        <a:lnSpc>
                          <a:spcPct val="100000"/>
                        </a:lnSpc>
                        <a:spcAft>
                          <a:spcPts val="0"/>
                        </a:spcAft>
                        <a:tabLst>
                          <a:tab pos="457200" algn="l"/>
                        </a:tabLst>
                      </a:pPr>
                      <a:r>
                        <a:rPr lang="ru-RU" sz="1400" dirty="0" smtClean="0">
                          <a:latin typeface="Times New Roman" pitchFamily="18" charset="0"/>
                          <a:cs typeface="Times New Roman" pitchFamily="18" charset="0"/>
                        </a:rPr>
                        <a:t>Литературный калейдоскоп «Красный, желтый, зеленый». </a:t>
                      </a:r>
                      <a:endParaRPr lang="ru-RU" sz="1400" dirty="0">
                        <a:latin typeface="Times New Roman" pitchFamily="18" charset="0"/>
                        <a:ea typeface="Calibri"/>
                        <a:cs typeface="Times New Roman" pitchFamily="18" charset="0"/>
                      </a:endParaRPr>
                    </a:p>
                  </a:txBody>
                  <a:tcPr marL="663" marR="663" marT="663" marB="663" anchor="ctr"/>
                </a:tc>
              </a:tr>
              <a:tr h="221963">
                <a:tc>
                  <a:txBody>
                    <a:bodyPr/>
                    <a:lstStyle/>
                    <a:p>
                      <a:pPr marL="21590" marR="21590" algn="ctr">
                        <a:lnSpc>
                          <a:spcPct val="100000"/>
                        </a:lnSpc>
                        <a:spcAft>
                          <a:spcPts val="0"/>
                        </a:spcAft>
                      </a:pPr>
                      <a:r>
                        <a:rPr lang="ru-RU" sz="1400" b="1" dirty="0" smtClean="0">
                          <a:latin typeface="Times New Roman" pitchFamily="18" charset="0"/>
                          <a:cs typeface="Times New Roman" pitchFamily="18" charset="0"/>
                        </a:rPr>
                        <a:t>Май</a:t>
                      </a:r>
                      <a:endParaRPr lang="ru-RU" sz="1400" b="1" dirty="0">
                        <a:latin typeface="Times New Roman" pitchFamily="18" charset="0"/>
                        <a:ea typeface="Calibri"/>
                        <a:cs typeface="Times New Roman" pitchFamily="18" charset="0"/>
                      </a:endParaRPr>
                    </a:p>
                  </a:txBody>
                  <a:tcPr marL="663" marR="663" marT="663" marB="663" anchor="ctr"/>
                </a:tc>
              </a:tr>
              <a:tr h="663148">
                <a:tc>
                  <a:txBody>
                    <a:bodyPr/>
                    <a:lstStyle/>
                    <a:p>
                      <a:pPr marL="21590" marR="21590" algn="just">
                        <a:lnSpc>
                          <a:spcPct val="100000"/>
                        </a:lnSpc>
                        <a:spcAft>
                          <a:spcPts val="0"/>
                        </a:spcAft>
                      </a:pPr>
                      <a:r>
                        <a:rPr lang="ru-RU" sz="1400" dirty="0">
                          <a:latin typeface="Times New Roman" pitchFamily="18" charset="0"/>
                          <a:cs typeface="Times New Roman" pitchFamily="18" charset="0"/>
                        </a:rPr>
                        <a:t>Праздник на улице (с приглашением родителей, инспектора ГИБДД) «Посвящение в юные инспектора движения города </a:t>
                      </a:r>
                      <a:r>
                        <a:rPr lang="ru-RU" sz="1400" dirty="0" smtClean="0">
                          <a:latin typeface="Times New Roman" pitchFamily="18" charset="0"/>
                          <a:cs typeface="Times New Roman" pitchFamily="18" charset="0"/>
                        </a:rPr>
                        <a:t>Заинска».</a:t>
                      </a:r>
                      <a:endParaRPr lang="ru-RU" sz="1400" dirty="0">
                        <a:latin typeface="Times New Roman" pitchFamily="18" charset="0"/>
                        <a:ea typeface="Calibri"/>
                        <a:cs typeface="Times New Roman" pitchFamily="18" charset="0"/>
                      </a:endParaRPr>
                    </a:p>
                  </a:txBody>
                  <a:tcPr marL="663" marR="663" marT="663" marB="663" anchor="ct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Администратор\Рабочий стол\Новая папка (7)\862828-17e87127a837c191.jpg"/>
          <p:cNvPicPr>
            <a:picLocks noChangeAspect="1" noChangeArrowheads="1"/>
          </p:cNvPicPr>
          <p:nvPr/>
        </p:nvPicPr>
        <p:blipFill>
          <a:blip r:embed="rId2" cstate="print"/>
          <a:srcRect l="2531" t="1734" r="3481" b="3811"/>
          <a:stretch>
            <a:fillRect/>
          </a:stretch>
        </p:blipFill>
        <p:spPr bwMode="auto">
          <a:xfrm>
            <a:off x="0" y="1"/>
            <a:ext cx="7524750" cy="10717068"/>
          </a:xfrm>
          <a:prstGeom prst="rect">
            <a:avLst/>
          </a:prstGeom>
          <a:noFill/>
        </p:spPr>
      </p:pic>
      <p:sp>
        <p:nvSpPr>
          <p:cNvPr id="2" name="Заголовок 1"/>
          <p:cNvSpPr>
            <a:spLocks noGrp="1"/>
          </p:cNvSpPr>
          <p:nvPr>
            <p:ph type="title"/>
          </p:nvPr>
        </p:nvSpPr>
        <p:spPr>
          <a:xfrm>
            <a:off x="833417" y="827850"/>
            <a:ext cx="5815028" cy="1776148"/>
          </a:xfrm>
        </p:spPr>
        <p:txBody>
          <a:bodyPr wrap="square" lIns="91437" tIns="45718" rIns="91437" bIns="45718" numCol="1" anchorCtr="0" compatLnSpc="1">
            <a:prstTxWarp prst="textNoShape">
              <a:avLst/>
            </a:prstTxWarp>
          </a:bodyPr>
          <a:lstStyle/>
          <a:p>
            <a:r>
              <a:rPr lang="ru-RU" sz="2400" b="1" dirty="0" smtClean="0">
                <a:solidFill>
                  <a:srgbClr val="7030A0"/>
                </a:solidFill>
              </a:rPr>
              <a:t>ОСНОВНЫЕ НАПРАВЛЕНИЯ И ФОРМЫ РАБОТЫ С РОДИТЕЛЯМИ ПО ОБУЧЕНИЮ ДЕТЕЙ ПРАВИЛАМ ДОРОЖНОГО ДВИЖЕНИЯ</a:t>
            </a:r>
          </a:p>
        </p:txBody>
      </p:sp>
      <p:graphicFrame>
        <p:nvGraphicFramePr>
          <p:cNvPr id="5" name="Содержимое 5"/>
          <p:cNvGraphicFramePr>
            <a:graphicFrameLocks/>
          </p:cNvGraphicFramePr>
          <p:nvPr/>
        </p:nvGraphicFramePr>
        <p:xfrm>
          <a:off x="476227" y="2042296"/>
          <a:ext cx="6678239" cy="8173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advTm="4952">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Администратор\Рабочий стол\Новая папка (7)\862828-17e87127a837c191.jpg"/>
          <p:cNvPicPr>
            <a:picLocks noChangeAspect="1" noChangeArrowheads="1"/>
          </p:cNvPicPr>
          <p:nvPr/>
        </p:nvPicPr>
        <p:blipFill>
          <a:blip r:embed="rId2" cstate="print"/>
          <a:srcRect l="6245" t="1734" r="3481" b="3811"/>
          <a:stretch>
            <a:fillRect/>
          </a:stretch>
        </p:blipFill>
        <p:spPr bwMode="auto">
          <a:xfrm>
            <a:off x="0" y="1"/>
            <a:ext cx="7524750" cy="10717068"/>
          </a:xfrm>
          <a:prstGeom prst="rect">
            <a:avLst/>
          </a:prstGeom>
          <a:noFill/>
        </p:spPr>
      </p:pic>
      <p:graphicFrame>
        <p:nvGraphicFramePr>
          <p:cNvPr id="5" name="Содержимое 4"/>
          <p:cNvGraphicFramePr>
            <a:graphicFrameLocks noGrp="1"/>
          </p:cNvGraphicFramePr>
          <p:nvPr>
            <p:ph idx="1"/>
          </p:nvPr>
        </p:nvGraphicFramePr>
        <p:xfrm>
          <a:off x="904855" y="1369926"/>
          <a:ext cx="5500726" cy="8592344"/>
        </p:xfrm>
        <a:graphic>
          <a:graphicData uri="http://schemas.openxmlformats.org/drawingml/2006/table">
            <a:tbl>
              <a:tblPr>
                <a:tableStyleId>{69C7853C-536D-4A76-A0AE-DD22124D55A5}</a:tableStyleId>
              </a:tblPr>
              <a:tblGrid>
                <a:gridCol w="4654460"/>
                <a:gridCol w="846266"/>
              </a:tblGrid>
              <a:tr h="250824">
                <a:tc>
                  <a:txBody>
                    <a:bodyPr/>
                    <a:lstStyle/>
                    <a:p>
                      <a:pPr marL="21590" marR="21590" algn="just">
                        <a:lnSpc>
                          <a:spcPct val="115000"/>
                        </a:lnSpc>
                        <a:spcAft>
                          <a:spcPts val="0"/>
                        </a:spcAft>
                      </a:pPr>
                      <a:r>
                        <a:rPr lang="ru-RU" sz="1400" b="1" dirty="0" smtClean="0">
                          <a:latin typeface="Times New Roman" pitchFamily="18" charset="0"/>
                          <a:cs typeface="Times New Roman" pitchFamily="18" charset="0"/>
                        </a:rPr>
                        <a:t>Мероприятие </a:t>
                      </a:r>
                      <a:endParaRPr lang="ru-RU" sz="1400" b="1" dirty="0">
                        <a:latin typeface="Times New Roman" pitchFamily="18" charset="0"/>
                        <a:ea typeface="Calibri"/>
                        <a:cs typeface="Times New Roman" pitchFamily="18" charset="0"/>
                      </a:endParaRPr>
                    </a:p>
                  </a:txBody>
                  <a:tcPr marL="2730" marR="2730" marT="2729" marB="2729" anchor="ctr"/>
                </a:tc>
                <a:tc>
                  <a:txBody>
                    <a:bodyPr/>
                    <a:lstStyle/>
                    <a:p>
                      <a:pPr marL="21590" marR="21590" algn="ctr">
                        <a:lnSpc>
                          <a:spcPct val="115000"/>
                        </a:lnSpc>
                        <a:spcAft>
                          <a:spcPts val="0"/>
                        </a:spcAft>
                      </a:pPr>
                      <a:r>
                        <a:rPr lang="ru-RU" sz="1400" b="1" dirty="0">
                          <a:latin typeface="Times New Roman" pitchFamily="18" charset="0"/>
                          <a:cs typeface="Times New Roman" pitchFamily="18" charset="0"/>
                        </a:rPr>
                        <a:t>Дата</a:t>
                      </a:r>
                      <a:endParaRPr lang="ru-RU" sz="1400" b="1" dirty="0">
                        <a:latin typeface="Times New Roman" pitchFamily="18" charset="0"/>
                        <a:ea typeface="Calibri"/>
                        <a:cs typeface="Times New Roman" pitchFamily="18" charset="0"/>
                      </a:endParaRPr>
                    </a:p>
                  </a:txBody>
                  <a:tcPr marL="2730" marR="2730" marT="2729" marB="2729" anchor="ctr"/>
                </a:tc>
              </a:tr>
              <a:tr h="986916">
                <a:tc>
                  <a:txBody>
                    <a:bodyPr/>
                    <a:lstStyle/>
                    <a:p>
                      <a:pPr marL="21590" marR="21590" algn="just">
                        <a:lnSpc>
                          <a:spcPct val="115000"/>
                        </a:lnSpc>
                        <a:spcAft>
                          <a:spcPts val="0"/>
                        </a:spcAft>
                      </a:pPr>
                      <a:r>
                        <a:rPr lang="ru-RU" sz="1400" dirty="0" smtClean="0">
                          <a:latin typeface="Times New Roman" pitchFamily="18" charset="0"/>
                          <a:cs typeface="Times New Roman" pitchFamily="18" charset="0"/>
                        </a:rPr>
                        <a:t>1.Общее </a:t>
                      </a:r>
                      <a:r>
                        <a:rPr lang="ru-RU" sz="1400" dirty="0">
                          <a:latin typeface="Times New Roman" pitchFamily="18" charset="0"/>
                          <a:cs typeface="Times New Roman" pitchFamily="18" charset="0"/>
                        </a:rPr>
                        <a:t>родительское или групповые собрания с целью ознакомления родителей с планом работы по предупреждению детского дорожно-транспортного травматизма (ДДТТ).</a:t>
                      </a:r>
                      <a:endParaRPr lang="ru-RU" sz="1400" dirty="0">
                        <a:latin typeface="Times New Roman" pitchFamily="18" charset="0"/>
                        <a:ea typeface="Calibri"/>
                        <a:cs typeface="Times New Roman" pitchFamily="18" charset="0"/>
                      </a:endParaRPr>
                    </a:p>
                  </a:txBody>
                  <a:tcPr marL="2730" marR="2730" marT="2729" marB="2729" anchor="ctr"/>
                </a:tc>
                <a:tc>
                  <a:txBody>
                    <a:bodyPr/>
                    <a:lstStyle/>
                    <a:p>
                      <a:pPr marL="21590" marR="21590" algn="ctr">
                        <a:lnSpc>
                          <a:spcPct val="115000"/>
                        </a:lnSpc>
                        <a:spcAft>
                          <a:spcPts val="0"/>
                        </a:spcAft>
                      </a:pPr>
                      <a:r>
                        <a:rPr lang="ru-RU" sz="1400" b="1" dirty="0">
                          <a:latin typeface="Times New Roman" pitchFamily="18" charset="0"/>
                          <a:cs typeface="Times New Roman" pitchFamily="18" charset="0"/>
                        </a:rPr>
                        <a:t>Сентябрь</a:t>
                      </a:r>
                      <a:endParaRPr lang="ru-RU" sz="1400" b="1" dirty="0">
                        <a:latin typeface="Times New Roman" pitchFamily="18" charset="0"/>
                        <a:ea typeface="Calibri"/>
                        <a:cs typeface="Times New Roman" pitchFamily="18" charset="0"/>
                      </a:endParaRPr>
                    </a:p>
                  </a:txBody>
                  <a:tcPr marL="2730" marR="2730" marT="2729" marB="2729" anchor="ctr"/>
                </a:tc>
              </a:tr>
              <a:tr h="250824">
                <a:tc>
                  <a:txBody>
                    <a:bodyPr/>
                    <a:lstStyle/>
                    <a:p>
                      <a:pPr marL="21590" marR="21590" algn="just">
                        <a:lnSpc>
                          <a:spcPct val="115000"/>
                        </a:lnSpc>
                        <a:spcAft>
                          <a:spcPts val="0"/>
                        </a:spcAft>
                      </a:pPr>
                      <a:r>
                        <a:rPr lang="ru-RU" sz="1400" dirty="0" smtClean="0">
                          <a:latin typeface="Times New Roman" pitchFamily="18" charset="0"/>
                          <a:cs typeface="Times New Roman" pitchFamily="18" charset="0"/>
                        </a:rPr>
                        <a:t>2.Анкетирование </a:t>
                      </a:r>
                      <a:r>
                        <a:rPr lang="ru-RU" sz="1400" dirty="0">
                          <a:latin typeface="Times New Roman" pitchFamily="18" charset="0"/>
                          <a:cs typeface="Times New Roman" pitchFamily="18" charset="0"/>
                        </a:rPr>
                        <a:t>родителей</a:t>
                      </a:r>
                      <a:endParaRPr lang="ru-RU" sz="1400" dirty="0">
                        <a:latin typeface="Times New Roman" pitchFamily="18" charset="0"/>
                        <a:ea typeface="Calibri"/>
                        <a:cs typeface="Times New Roman" pitchFamily="18" charset="0"/>
                      </a:endParaRPr>
                    </a:p>
                  </a:txBody>
                  <a:tcPr marL="2730" marR="2730" marT="2729" marB="2729" anchor="ctr"/>
                </a:tc>
                <a:tc>
                  <a:txBody>
                    <a:bodyPr/>
                    <a:lstStyle/>
                    <a:p>
                      <a:pPr marL="21590" marR="21590" indent="0" algn="ctr" defTabSz="1038909" rtl="0" eaLnBrk="1" fontAlgn="auto" latinLnBrk="0" hangingPunct="1">
                        <a:lnSpc>
                          <a:spcPct val="115000"/>
                        </a:lnSpc>
                        <a:spcBef>
                          <a:spcPts val="0"/>
                        </a:spcBef>
                        <a:spcAft>
                          <a:spcPts val="0"/>
                        </a:spcAft>
                        <a:buClrTx/>
                        <a:buSzTx/>
                        <a:buFontTx/>
                        <a:buNone/>
                        <a:tabLst/>
                        <a:defRPr/>
                      </a:pPr>
                      <a:r>
                        <a:rPr lang="ru-RU" sz="1400" b="1" dirty="0" smtClean="0">
                          <a:latin typeface="Times New Roman" pitchFamily="18" charset="0"/>
                          <a:cs typeface="Times New Roman" pitchFamily="18" charset="0"/>
                        </a:rPr>
                        <a:t>Октябрь</a:t>
                      </a:r>
                      <a:endParaRPr lang="ru-RU" sz="1400" b="1" dirty="0" smtClean="0">
                        <a:latin typeface="Times New Roman" pitchFamily="18" charset="0"/>
                        <a:ea typeface="Calibri"/>
                        <a:cs typeface="Times New Roman" pitchFamily="18" charset="0"/>
                      </a:endParaRPr>
                    </a:p>
                    <a:p>
                      <a:pPr marL="21590" marR="21590" algn="ctr">
                        <a:lnSpc>
                          <a:spcPct val="115000"/>
                        </a:lnSpc>
                        <a:spcAft>
                          <a:spcPts val="0"/>
                        </a:spcAft>
                      </a:pPr>
                      <a:endParaRPr lang="ru-RU" sz="1400" b="1" dirty="0">
                        <a:latin typeface="Times New Roman" pitchFamily="18" charset="0"/>
                        <a:ea typeface="Calibri"/>
                        <a:cs typeface="Times New Roman" pitchFamily="18" charset="0"/>
                      </a:endParaRPr>
                    </a:p>
                  </a:txBody>
                  <a:tcPr marL="2730" marR="2730" marT="2729" marB="2729" anchor="ctr"/>
                </a:tc>
              </a:tr>
              <a:tr h="986916">
                <a:tc>
                  <a:txBody>
                    <a:bodyPr/>
                    <a:lstStyle/>
                    <a:p>
                      <a:pPr marL="342900" lvl="0" indent="-342900" algn="just">
                        <a:lnSpc>
                          <a:spcPct val="115000"/>
                        </a:lnSpc>
                        <a:spcAft>
                          <a:spcPts val="0"/>
                        </a:spcAft>
                        <a:tabLst>
                          <a:tab pos="457200" algn="l"/>
                        </a:tabLst>
                      </a:pPr>
                      <a:r>
                        <a:rPr lang="ru-RU" sz="1400" baseline="0" dirty="0">
                          <a:latin typeface="Times New Roman" pitchFamily="18" charset="0"/>
                          <a:cs typeface="Times New Roman" pitchFamily="18" charset="0"/>
                        </a:rPr>
                        <a:t> </a:t>
                      </a:r>
                      <a:r>
                        <a:rPr lang="ru-RU" sz="1400" baseline="0" dirty="0" smtClean="0">
                          <a:latin typeface="Times New Roman" pitchFamily="18" charset="0"/>
                          <a:cs typeface="Times New Roman" pitchFamily="18" charset="0"/>
                        </a:rPr>
                        <a:t>3.К</a:t>
                      </a:r>
                      <a:r>
                        <a:rPr lang="ru-RU" sz="1400" dirty="0" smtClean="0">
                          <a:latin typeface="Times New Roman" pitchFamily="18" charset="0"/>
                          <a:cs typeface="Times New Roman" pitchFamily="18" charset="0"/>
                        </a:rPr>
                        <a:t>онсультация </a:t>
                      </a:r>
                      <a:r>
                        <a:rPr lang="ru-RU" sz="1400" dirty="0">
                          <a:latin typeface="Times New Roman" pitchFamily="18" charset="0"/>
                          <a:cs typeface="Times New Roman" pitchFamily="18" charset="0"/>
                        </a:rPr>
                        <a:t>для </a:t>
                      </a:r>
                      <a:r>
                        <a:rPr lang="ru-RU" sz="1400" dirty="0" smtClean="0">
                          <a:latin typeface="Times New Roman" pitchFamily="18" charset="0"/>
                          <a:cs typeface="Times New Roman" pitchFamily="18" charset="0"/>
                        </a:rPr>
                        <a:t>родителей</a:t>
                      </a:r>
                      <a:r>
                        <a:rPr lang="ru-RU" sz="1400" baseline="0" dirty="0" smtClean="0">
                          <a:latin typeface="Times New Roman" pitchFamily="18" charset="0"/>
                          <a:cs typeface="Times New Roman" pitchFamily="18" charset="0"/>
                        </a:rPr>
                        <a:t> – </a:t>
                      </a:r>
                    </a:p>
                    <a:p>
                      <a:pPr marL="342900" lvl="0" indent="-342900" algn="just">
                        <a:lnSpc>
                          <a:spcPct val="115000"/>
                        </a:lnSpc>
                        <a:spcAft>
                          <a:spcPts val="0"/>
                        </a:spcAft>
                        <a:tabLst>
                          <a:tab pos="457200" algn="l"/>
                        </a:tabLst>
                      </a:pPr>
                      <a:r>
                        <a:rPr lang="ru-RU" sz="1400" baseline="0" dirty="0" smtClean="0">
                          <a:latin typeface="Times New Roman" pitchFamily="18" charset="0"/>
                          <a:cs typeface="Times New Roman" pitchFamily="18" charset="0"/>
                        </a:rPr>
                        <a:t> 4.»</a:t>
                      </a:r>
                      <a:r>
                        <a:rPr lang="ru-RU" sz="1400" dirty="0" smtClean="0">
                          <a:latin typeface="Times New Roman" pitchFamily="18" charset="0"/>
                          <a:cs typeface="Times New Roman" pitchFamily="18" charset="0"/>
                        </a:rPr>
                        <a:t>Безопасность </a:t>
                      </a:r>
                      <a:r>
                        <a:rPr lang="ru-RU" sz="1400" dirty="0">
                          <a:latin typeface="Times New Roman" pitchFamily="18" charset="0"/>
                          <a:cs typeface="Times New Roman" pitchFamily="18" charset="0"/>
                        </a:rPr>
                        <a:t>детей - забота взрослых» </a:t>
                      </a:r>
                    </a:p>
                    <a:p>
                      <a:pPr marL="342900" lvl="0" indent="-342900" algn="just">
                        <a:lnSpc>
                          <a:spcPct val="115000"/>
                        </a:lnSpc>
                        <a:spcAft>
                          <a:spcPts val="0"/>
                        </a:spcAft>
                        <a:tabLst>
                          <a:tab pos="457200" algn="l"/>
                        </a:tabLst>
                      </a:pPr>
                      <a:r>
                        <a:rPr lang="ru-RU" sz="1400" baseline="0" dirty="0" smtClean="0">
                          <a:latin typeface="Times New Roman" pitchFamily="18" charset="0"/>
                          <a:cs typeface="Times New Roman" pitchFamily="18" charset="0"/>
                        </a:rPr>
                        <a:t> 5. Л</a:t>
                      </a:r>
                      <a:r>
                        <a:rPr lang="ru-RU" sz="1400" dirty="0" smtClean="0">
                          <a:latin typeface="Times New Roman" pitchFamily="18" charset="0"/>
                          <a:cs typeface="Times New Roman" pitchFamily="18" charset="0"/>
                        </a:rPr>
                        <a:t>истовка </a:t>
                      </a:r>
                      <a:r>
                        <a:rPr lang="ru-RU" sz="1400" dirty="0">
                          <a:latin typeface="Times New Roman" pitchFamily="18" charset="0"/>
                          <a:cs typeface="Times New Roman" pitchFamily="18" charset="0"/>
                        </a:rPr>
                        <a:t>– обращение о выполнении ПДД </a:t>
                      </a:r>
                      <a:r>
                        <a:rPr lang="ru-RU" sz="1400" baseline="0" dirty="0" smtClean="0">
                          <a:latin typeface="Times New Roman" pitchFamily="18" charset="0"/>
                          <a:cs typeface="Times New Roman" pitchFamily="18" charset="0"/>
                        </a:rPr>
                        <a:t> в осенний период</a:t>
                      </a:r>
                      <a:endParaRPr lang="ru-RU" sz="1400" dirty="0">
                        <a:latin typeface="Times New Roman" pitchFamily="18" charset="0"/>
                        <a:ea typeface="Calibri"/>
                        <a:cs typeface="Times New Roman" pitchFamily="18" charset="0"/>
                      </a:endParaRPr>
                    </a:p>
                  </a:txBody>
                  <a:tcPr marL="2730" marR="2730" marT="2729" marB="2729" anchor="ctr"/>
                </a:tc>
                <a:tc>
                  <a:txBody>
                    <a:bodyPr/>
                    <a:lstStyle/>
                    <a:p>
                      <a:pPr marL="21590" marR="21590" algn="ctr">
                        <a:lnSpc>
                          <a:spcPct val="115000"/>
                        </a:lnSpc>
                        <a:spcAft>
                          <a:spcPts val="0"/>
                        </a:spcAft>
                      </a:pPr>
                      <a:r>
                        <a:rPr lang="ru-RU" sz="1400" b="1" dirty="0" smtClean="0">
                          <a:latin typeface="Times New Roman" pitchFamily="18" charset="0"/>
                          <a:cs typeface="Times New Roman" pitchFamily="18" charset="0"/>
                        </a:rPr>
                        <a:t>Ноябрь</a:t>
                      </a:r>
                      <a:endParaRPr lang="ru-RU" sz="1400" b="1" dirty="0">
                        <a:latin typeface="Times New Roman" pitchFamily="18" charset="0"/>
                        <a:ea typeface="Calibri"/>
                        <a:cs typeface="Times New Roman" pitchFamily="18" charset="0"/>
                      </a:endParaRPr>
                    </a:p>
                  </a:txBody>
                  <a:tcPr marL="2730" marR="2730" marT="2729" marB="2729" anchor="ctr"/>
                </a:tc>
              </a:tr>
              <a:tr h="497810">
                <a:tc>
                  <a:txBody>
                    <a:bodyPr/>
                    <a:lstStyle/>
                    <a:p>
                      <a:pPr marL="21590" marR="21590" algn="just">
                        <a:lnSpc>
                          <a:spcPct val="115000"/>
                        </a:lnSpc>
                        <a:spcAft>
                          <a:spcPts val="0"/>
                        </a:spcAft>
                      </a:pPr>
                      <a:r>
                        <a:rPr lang="ru-RU" sz="1400" baseline="0" dirty="0">
                          <a:latin typeface="Times New Roman" pitchFamily="18" charset="0"/>
                          <a:cs typeface="Times New Roman" pitchFamily="18" charset="0"/>
                        </a:rPr>
                        <a:t> </a:t>
                      </a:r>
                      <a:r>
                        <a:rPr lang="ru-RU" sz="1400" baseline="0" dirty="0" smtClean="0">
                          <a:latin typeface="Times New Roman" pitchFamily="18" charset="0"/>
                          <a:cs typeface="Times New Roman" pitchFamily="18" charset="0"/>
                        </a:rPr>
                        <a:t>6.В</a:t>
                      </a:r>
                      <a:r>
                        <a:rPr lang="ru-RU" sz="1400" dirty="0" smtClean="0">
                          <a:latin typeface="Times New Roman" pitchFamily="18" charset="0"/>
                          <a:cs typeface="Times New Roman" pitchFamily="18" charset="0"/>
                        </a:rPr>
                        <a:t>стреча </a:t>
                      </a:r>
                      <a:r>
                        <a:rPr lang="ru-RU" sz="1400" dirty="0">
                          <a:latin typeface="Times New Roman" pitchFamily="18" charset="0"/>
                          <a:cs typeface="Times New Roman" pitchFamily="18" charset="0"/>
                        </a:rPr>
                        <a:t>с работниками ГИБДД (Профилактика детского травматизма на дорогах города)</a:t>
                      </a:r>
                      <a:endParaRPr lang="ru-RU" sz="1400" dirty="0">
                        <a:latin typeface="Times New Roman" pitchFamily="18" charset="0"/>
                        <a:ea typeface="Calibri"/>
                        <a:cs typeface="Times New Roman" pitchFamily="18" charset="0"/>
                      </a:endParaRPr>
                    </a:p>
                  </a:txBody>
                  <a:tcPr marL="2730" marR="2730" marT="2729" marB="2729" anchor="ctr"/>
                </a:tc>
                <a:tc>
                  <a:txBody>
                    <a:bodyPr/>
                    <a:lstStyle/>
                    <a:p>
                      <a:pPr marL="21590" marR="21590" algn="ctr">
                        <a:lnSpc>
                          <a:spcPct val="115000"/>
                        </a:lnSpc>
                        <a:spcAft>
                          <a:spcPts val="0"/>
                        </a:spcAft>
                      </a:pPr>
                      <a:r>
                        <a:rPr lang="ru-RU" sz="1400" b="1" dirty="0">
                          <a:latin typeface="Times New Roman" pitchFamily="18" charset="0"/>
                          <a:cs typeface="Times New Roman" pitchFamily="18" charset="0"/>
                        </a:rPr>
                        <a:t>Декабрь</a:t>
                      </a:r>
                      <a:endParaRPr lang="ru-RU" sz="1400" b="1" dirty="0">
                        <a:latin typeface="Times New Roman" pitchFamily="18" charset="0"/>
                        <a:ea typeface="Calibri"/>
                        <a:cs typeface="Times New Roman" pitchFamily="18" charset="0"/>
                      </a:endParaRPr>
                    </a:p>
                  </a:txBody>
                  <a:tcPr marL="2730" marR="2730" marT="2729" marB="2729" anchor="ctr"/>
                </a:tc>
              </a:tr>
              <a:tr h="286802">
                <a:tc>
                  <a:txBody>
                    <a:bodyPr/>
                    <a:lstStyle/>
                    <a:p>
                      <a:pPr marL="21590" marR="21590" algn="just">
                        <a:lnSpc>
                          <a:spcPct val="115000"/>
                        </a:lnSpc>
                        <a:spcAft>
                          <a:spcPts val="0"/>
                        </a:spcAft>
                      </a:pPr>
                      <a:r>
                        <a:rPr lang="ru-RU" sz="1400" dirty="0" smtClean="0">
                          <a:latin typeface="Times New Roman" pitchFamily="18" charset="0"/>
                          <a:cs typeface="Times New Roman" pitchFamily="18" charset="0"/>
                        </a:rPr>
                        <a:t> 7.День </a:t>
                      </a:r>
                      <a:r>
                        <a:rPr lang="ru-RU" sz="1400" dirty="0">
                          <a:latin typeface="Times New Roman" pitchFamily="18" charset="0"/>
                          <a:cs typeface="Times New Roman" pitchFamily="18" charset="0"/>
                        </a:rPr>
                        <a:t>открытых дверей: «</a:t>
                      </a:r>
                      <a:r>
                        <a:rPr lang="ru-RU" sz="1400" dirty="0" err="1">
                          <a:latin typeface="Times New Roman" pitchFamily="18" charset="0"/>
                          <a:cs typeface="Times New Roman" pitchFamily="18" charset="0"/>
                        </a:rPr>
                        <a:t>Светофория</a:t>
                      </a:r>
                      <a:r>
                        <a:rPr lang="ru-R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 встречает </a:t>
                      </a:r>
                      <a:r>
                        <a:rPr lang="ru-RU" sz="1400" dirty="0">
                          <a:latin typeface="Times New Roman" pitchFamily="18" charset="0"/>
                          <a:cs typeface="Times New Roman" pitchFamily="18" charset="0"/>
                        </a:rPr>
                        <a:t>гостей»</a:t>
                      </a:r>
                      <a:endParaRPr lang="ru-RU" sz="1400" dirty="0">
                        <a:latin typeface="Times New Roman" pitchFamily="18" charset="0"/>
                        <a:ea typeface="Calibri"/>
                        <a:cs typeface="Times New Roman" pitchFamily="18" charset="0"/>
                      </a:endParaRPr>
                    </a:p>
                  </a:txBody>
                  <a:tcPr marL="2730" marR="2730" marT="2729" marB="2729" anchor="ctr"/>
                </a:tc>
                <a:tc>
                  <a:txBody>
                    <a:bodyPr/>
                    <a:lstStyle/>
                    <a:p>
                      <a:pPr marL="21590" marR="21590" algn="ctr">
                        <a:lnSpc>
                          <a:spcPct val="115000"/>
                        </a:lnSpc>
                        <a:spcAft>
                          <a:spcPts val="0"/>
                        </a:spcAft>
                      </a:pPr>
                      <a:r>
                        <a:rPr lang="ru-RU" sz="1400" b="1" dirty="0">
                          <a:latin typeface="Times New Roman" pitchFamily="18" charset="0"/>
                          <a:cs typeface="Times New Roman" pitchFamily="18" charset="0"/>
                        </a:rPr>
                        <a:t>Январь</a:t>
                      </a:r>
                      <a:endParaRPr lang="ru-RU" sz="1400" b="1" dirty="0">
                        <a:latin typeface="Times New Roman" pitchFamily="18" charset="0"/>
                        <a:ea typeface="Calibri"/>
                        <a:cs typeface="Times New Roman" pitchFamily="18" charset="0"/>
                      </a:endParaRPr>
                    </a:p>
                  </a:txBody>
                  <a:tcPr marL="2730" marR="2730" marT="2729" marB="2729" anchor="ctr"/>
                </a:tc>
              </a:tr>
              <a:tr h="496187">
                <a:tc>
                  <a:txBody>
                    <a:bodyPr/>
                    <a:lstStyle/>
                    <a:p>
                      <a:pPr marL="21590" marR="21590" algn="just">
                        <a:lnSpc>
                          <a:spcPct val="115000"/>
                        </a:lnSpc>
                        <a:spcAft>
                          <a:spcPts val="0"/>
                        </a:spcAft>
                      </a:pPr>
                      <a:r>
                        <a:rPr lang="ru-RU" sz="1400" baseline="0" dirty="0">
                          <a:latin typeface="Times New Roman" pitchFamily="18" charset="0"/>
                          <a:cs typeface="Times New Roman" pitchFamily="18" charset="0"/>
                        </a:rPr>
                        <a:t> </a:t>
                      </a:r>
                      <a:r>
                        <a:rPr lang="ru-RU" sz="1400" baseline="0" dirty="0" smtClean="0">
                          <a:latin typeface="Times New Roman" pitchFamily="18" charset="0"/>
                          <a:cs typeface="Times New Roman" pitchFamily="18" charset="0"/>
                        </a:rPr>
                        <a:t>8.К</a:t>
                      </a:r>
                      <a:r>
                        <a:rPr lang="ru-RU" sz="1400" dirty="0" smtClean="0">
                          <a:latin typeface="Times New Roman" pitchFamily="18" charset="0"/>
                          <a:cs typeface="Times New Roman" pitchFamily="18" charset="0"/>
                        </a:rPr>
                        <a:t>онсультация </a:t>
                      </a:r>
                      <a:r>
                        <a:rPr lang="ru-RU" sz="1400" dirty="0">
                          <a:latin typeface="Times New Roman" pitchFamily="18" charset="0"/>
                          <a:cs typeface="Times New Roman" pitchFamily="18" charset="0"/>
                        </a:rPr>
                        <a:t>для родителей «Типичные ошибки детей при переходе улиц и дорог».</a:t>
                      </a:r>
                      <a:endParaRPr lang="ru-RU" sz="1400" dirty="0">
                        <a:latin typeface="Times New Roman" pitchFamily="18" charset="0"/>
                        <a:ea typeface="Calibri"/>
                        <a:cs typeface="Times New Roman" pitchFamily="18" charset="0"/>
                      </a:endParaRPr>
                    </a:p>
                  </a:txBody>
                  <a:tcPr marL="2730" marR="2730" marT="2729" marB="2729" anchor="ctr"/>
                </a:tc>
                <a:tc>
                  <a:txBody>
                    <a:bodyPr/>
                    <a:lstStyle/>
                    <a:p>
                      <a:pPr marL="21590" marR="21590" algn="ctr">
                        <a:lnSpc>
                          <a:spcPct val="115000"/>
                        </a:lnSpc>
                        <a:spcAft>
                          <a:spcPts val="0"/>
                        </a:spcAft>
                      </a:pPr>
                      <a:r>
                        <a:rPr lang="ru-RU" sz="1400" b="1" dirty="0">
                          <a:latin typeface="Times New Roman" pitchFamily="18" charset="0"/>
                          <a:cs typeface="Times New Roman" pitchFamily="18" charset="0"/>
                        </a:rPr>
                        <a:t>Февраль</a:t>
                      </a:r>
                      <a:endParaRPr lang="ru-RU" sz="1400" b="1" dirty="0">
                        <a:latin typeface="Times New Roman" pitchFamily="18" charset="0"/>
                        <a:ea typeface="Calibri"/>
                        <a:cs typeface="Times New Roman" pitchFamily="18" charset="0"/>
                      </a:endParaRPr>
                    </a:p>
                  </a:txBody>
                  <a:tcPr marL="2730" marR="2730" marT="2729" marB="2729" anchor="ctr"/>
                </a:tc>
              </a:tr>
              <a:tr h="496187">
                <a:tc>
                  <a:txBody>
                    <a:bodyPr/>
                    <a:lstStyle/>
                    <a:p>
                      <a:pPr marL="21590" marR="21590" algn="just">
                        <a:lnSpc>
                          <a:spcPct val="115000"/>
                        </a:lnSpc>
                        <a:spcAft>
                          <a:spcPts val="0"/>
                        </a:spcAft>
                      </a:pPr>
                      <a:r>
                        <a:rPr lang="ru-RU" sz="1400" baseline="0" dirty="0">
                          <a:latin typeface="Times New Roman" pitchFamily="18" charset="0"/>
                          <a:cs typeface="Times New Roman" pitchFamily="18" charset="0"/>
                        </a:rPr>
                        <a:t> </a:t>
                      </a:r>
                      <a:r>
                        <a:rPr lang="ru-RU" sz="1400" baseline="0" dirty="0" smtClean="0">
                          <a:latin typeface="Times New Roman" pitchFamily="18" charset="0"/>
                          <a:cs typeface="Times New Roman" pitchFamily="18" charset="0"/>
                        </a:rPr>
                        <a:t>9.П</a:t>
                      </a:r>
                      <a:r>
                        <a:rPr lang="ru-RU" sz="1400" dirty="0" smtClean="0">
                          <a:latin typeface="Times New Roman" pitchFamily="18" charset="0"/>
                          <a:cs typeface="Times New Roman" pitchFamily="18" charset="0"/>
                        </a:rPr>
                        <a:t>ривлечение </a:t>
                      </a:r>
                      <a:r>
                        <a:rPr lang="ru-RU" sz="1400" dirty="0">
                          <a:latin typeface="Times New Roman" pitchFamily="18" charset="0"/>
                          <a:cs typeface="Times New Roman" pitchFamily="18" charset="0"/>
                        </a:rPr>
                        <a:t>родителей к оформлению выставки «ПДД – наши лучшие друзья»</a:t>
                      </a:r>
                      <a:endParaRPr lang="ru-RU" sz="1400" dirty="0">
                        <a:latin typeface="Times New Roman" pitchFamily="18" charset="0"/>
                        <a:ea typeface="Calibri"/>
                        <a:cs typeface="Times New Roman" pitchFamily="18" charset="0"/>
                      </a:endParaRPr>
                    </a:p>
                  </a:txBody>
                  <a:tcPr marL="2730" marR="2730" marT="2729" marB="2729" anchor="ctr"/>
                </a:tc>
                <a:tc>
                  <a:txBody>
                    <a:bodyPr/>
                    <a:lstStyle/>
                    <a:p>
                      <a:pPr marL="21590" marR="21590" algn="ctr">
                        <a:lnSpc>
                          <a:spcPct val="115000"/>
                        </a:lnSpc>
                        <a:spcAft>
                          <a:spcPts val="0"/>
                        </a:spcAft>
                      </a:pPr>
                      <a:r>
                        <a:rPr lang="ru-RU" sz="1400" b="1" dirty="0">
                          <a:latin typeface="Times New Roman" pitchFamily="18" charset="0"/>
                          <a:cs typeface="Times New Roman" pitchFamily="18" charset="0"/>
                        </a:rPr>
                        <a:t>Март</a:t>
                      </a:r>
                      <a:endParaRPr lang="ru-RU" sz="1400" b="1" dirty="0">
                        <a:latin typeface="Times New Roman" pitchFamily="18" charset="0"/>
                        <a:ea typeface="Calibri"/>
                        <a:cs typeface="Times New Roman" pitchFamily="18" charset="0"/>
                      </a:endParaRPr>
                    </a:p>
                  </a:txBody>
                  <a:tcPr marL="2730" marR="2730" marT="2729" marB="2729" anchor="ctr"/>
                </a:tc>
              </a:tr>
              <a:tr h="1337699">
                <a:tc>
                  <a:txBody>
                    <a:bodyPr/>
                    <a:lstStyle/>
                    <a:p>
                      <a:pPr marL="21590" marR="21590" algn="just">
                        <a:lnSpc>
                          <a:spcPct val="115000"/>
                        </a:lnSpc>
                        <a:spcAft>
                          <a:spcPts val="0"/>
                        </a:spcAft>
                      </a:pPr>
                      <a:r>
                        <a:rPr lang="ru-RU" sz="1400" dirty="0" smtClean="0">
                          <a:latin typeface="Times New Roman" pitchFamily="18" charset="0"/>
                          <a:cs typeface="Times New Roman" pitchFamily="18" charset="0"/>
                        </a:rPr>
                        <a:t> 10.Участие </a:t>
                      </a:r>
                      <a:r>
                        <a:rPr lang="ru-RU" sz="1400" dirty="0">
                          <a:latin typeface="Times New Roman" pitchFamily="18" charset="0"/>
                          <a:cs typeface="Times New Roman" pitchFamily="18" charset="0"/>
                        </a:rPr>
                        <a:t>родителей в проведении Всероссийской недели безопасности:</a:t>
                      </a:r>
                    </a:p>
                    <a:p>
                      <a:pPr marL="342900" lvl="0" indent="-342900" algn="just">
                        <a:lnSpc>
                          <a:spcPct val="115000"/>
                        </a:lnSpc>
                        <a:spcAft>
                          <a:spcPts val="0"/>
                        </a:spcAft>
                        <a:buSzPts val="1000"/>
                        <a:buFont typeface="Symbol"/>
                        <a:buChar char=""/>
                        <a:tabLst>
                          <a:tab pos="457200" algn="l"/>
                        </a:tabLst>
                      </a:pPr>
                      <a:r>
                        <a:rPr lang="ru-RU" sz="1400" dirty="0">
                          <a:latin typeface="Times New Roman" pitchFamily="18" charset="0"/>
                          <a:cs typeface="Times New Roman" pitchFamily="18" charset="0"/>
                        </a:rPr>
                        <a:t>Конкурсы рисунков </a:t>
                      </a:r>
                    </a:p>
                    <a:p>
                      <a:pPr marL="342900" lvl="0" indent="-342900" algn="just">
                        <a:lnSpc>
                          <a:spcPct val="115000"/>
                        </a:lnSpc>
                        <a:spcAft>
                          <a:spcPts val="0"/>
                        </a:spcAft>
                        <a:buSzPts val="1000"/>
                        <a:buFont typeface="Symbol"/>
                        <a:buChar char=""/>
                        <a:tabLst>
                          <a:tab pos="457200" algn="l"/>
                        </a:tabLst>
                      </a:pPr>
                      <a:r>
                        <a:rPr lang="ru-RU" sz="1400" dirty="0" smtClean="0">
                          <a:latin typeface="Times New Roman" pitchFamily="18" charset="0"/>
                          <a:cs typeface="Times New Roman" pitchFamily="18" charset="0"/>
                        </a:rPr>
                        <a:t>Подготовка </a:t>
                      </a:r>
                      <a:r>
                        <a:rPr lang="ru-RU" sz="1400" dirty="0">
                          <a:latin typeface="Times New Roman" pitchFamily="18" charset="0"/>
                          <a:cs typeface="Times New Roman" pitchFamily="18" charset="0"/>
                        </a:rPr>
                        <a:t>фотоматериалов «</a:t>
                      </a:r>
                      <a:r>
                        <a:rPr lang="ru-RU" sz="1400" dirty="0" smtClean="0">
                          <a:latin typeface="Times New Roman" pitchFamily="18" charset="0"/>
                          <a:cs typeface="Times New Roman" pitchFamily="18" charset="0"/>
                        </a:rPr>
                        <a:t>Улицы</a:t>
                      </a:r>
                      <a:r>
                        <a:rPr lang="ru-RU" sz="1400" baseline="0" dirty="0" smtClean="0">
                          <a:latin typeface="Times New Roman" pitchFamily="18" charset="0"/>
                          <a:cs typeface="Times New Roman" pitchFamily="18" charset="0"/>
                        </a:rPr>
                        <a:t> Заинска </a:t>
                      </a:r>
                      <a:r>
                        <a:rPr lang="ru-RU" sz="1400" dirty="0" smtClean="0">
                          <a:latin typeface="Times New Roman" pitchFamily="18" charset="0"/>
                          <a:cs typeface="Times New Roman" pitchFamily="18" charset="0"/>
                        </a:rPr>
                        <a:t>» </a:t>
                      </a:r>
                      <a:endParaRPr lang="ru-RU" sz="1400" dirty="0">
                        <a:latin typeface="Times New Roman" pitchFamily="18" charset="0"/>
                        <a:cs typeface="Times New Roman" pitchFamily="18" charset="0"/>
                      </a:endParaRPr>
                    </a:p>
                    <a:p>
                      <a:pPr marL="342900" lvl="0" indent="-342900" algn="just">
                        <a:lnSpc>
                          <a:spcPct val="115000"/>
                        </a:lnSpc>
                        <a:spcAft>
                          <a:spcPts val="0"/>
                        </a:spcAft>
                        <a:buSzPts val="1000"/>
                        <a:buFont typeface="Symbol"/>
                        <a:buChar char=""/>
                        <a:tabLst>
                          <a:tab pos="457200" algn="l"/>
                        </a:tabLst>
                      </a:pPr>
                      <a:r>
                        <a:rPr lang="ru-RU" sz="1400" dirty="0">
                          <a:latin typeface="Times New Roman" pitchFamily="18" charset="0"/>
                          <a:cs typeface="Times New Roman" pitchFamily="18" charset="0"/>
                        </a:rPr>
                        <a:t>Экскурсия « Пешеходный переход» </a:t>
                      </a:r>
                      <a:endParaRPr lang="ru-RU" sz="1400" dirty="0">
                        <a:latin typeface="Times New Roman" pitchFamily="18" charset="0"/>
                        <a:ea typeface="Calibri"/>
                        <a:cs typeface="Times New Roman" pitchFamily="18" charset="0"/>
                      </a:endParaRPr>
                    </a:p>
                  </a:txBody>
                  <a:tcPr marL="2730" marR="2730" marT="2729" marB="2729" anchor="ctr"/>
                </a:tc>
                <a:tc>
                  <a:txBody>
                    <a:bodyPr/>
                    <a:lstStyle/>
                    <a:p>
                      <a:pPr marL="21590" marR="21590" algn="ctr">
                        <a:lnSpc>
                          <a:spcPct val="115000"/>
                        </a:lnSpc>
                        <a:spcAft>
                          <a:spcPts val="0"/>
                        </a:spcAft>
                      </a:pPr>
                      <a:r>
                        <a:rPr lang="ru-RU" sz="1400" b="1" dirty="0">
                          <a:latin typeface="Times New Roman" pitchFamily="18" charset="0"/>
                          <a:cs typeface="Times New Roman" pitchFamily="18" charset="0"/>
                        </a:rPr>
                        <a:t>Апрель</a:t>
                      </a:r>
                      <a:endParaRPr lang="ru-RU" sz="1400" b="1" dirty="0">
                        <a:latin typeface="Times New Roman" pitchFamily="18" charset="0"/>
                        <a:ea typeface="Calibri"/>
                        <a:cs typeface="Times New Roman" pitchFamily="18" charset="0"/>
                      </a:endParaRPr>
                    </a:p>
                  </a:txBody>
                  <a:tcPr marL="2730" marR="2730" marT="2729" marB="2729" anchor="ctr"/>
                </a:tc>
              </a:tr>
              <a:tr h="496187">
                <a:tc>
                  <a:txBody>
                    <a:bodyPr/>
                    <a:lstStyle/>
                    <a:p>
                      <a:pPr marL="21590" marR="21590" algn="just">
                        <a:lnSpc>
                          <a:spcPct val="115000"/>
                        </a:lnSpc>
                        <a:spcAft>
                          <a:spcPts val="0"/>
                        </a:spcAft>
                      </a:pPr>
                      <a:r>
                        <a:rPr lang="ru-RU" sz="1400" dirty="0" smtClean="0">
                          <a:latin typeface="Times New Roman" pitchFamily="18" charset="0"/>
                          <a:cs typeface="Times New Roman" pitchFamily="18" charset="0"/>
                        </a:rPr>
                        <a:t>11.Участие </a:t>
                      </a:r>
                      <a:r>
                        <a:rPr lang="ru-RU" sz="1400" dirty="0">
                          <a:latin typeface="Times New Roman" pitchFamily="18" charset="0"/>
                          <a:cs typeface="Times New Roman" pitchFamily="18" charset="0"/>
                        </a:rPr>
                        <a:t>в подготовке и проведении детского праздника «Посвящение в пешеходы»</a:t>
                      </a:r>
                      <a:endParaRPr lang="ru-RU" sz="1400" dirty="0">
                        <a:latin typeface="Times New Roman" pitchFamily="18" charset="0"/>
                        <a:ea typeface="Calibri"/>
                        <a:cs typeface="Times New Roman" pitchFamily="18" charset="0"/>
                      </a:endParaRPr>
                    </a:p>
                  </a:txBody>
                  <a:tcPr marL="2730" marR="2730" marT="2729" marB="2729" anchor="ctr"/>
                </a:tc>
                <a:tc>
                  <a:txBody>
                    <a:bodyPr/>
                    <a:lstStyle/>
                    <a:p>
                      <a:pPr marL="21590" marR="21590" algn="ctr">
                        <a:lnSpc>
                          <a:spcPct val="115000"/>
                        </a:lnSpc>
                        <a:spcAft>
                          <a:spcPts val="0"/>
                        </a:spcAft>
                      </a:pPr>
                      <a:r>
                        <a:rPr lang="ru-RU" sz="1400" b="1" dirty="0">
                          <a:latin typeface="Times New Roman" pitchFamily="18" charset="0"/>
                          <a:cs typeface="Times New Roman" pitchFamily="18" charset="0"/>
                        </a:rPr>
                        <a:t>Май</a:t>
                      </a:r>
                      <a:endParaRPr lang="ru-RU" sz="1400" b="1" dirty="0">
                        <a:latin typeface="Times New Roman" pitchFamily="18" charset="0"/>
                        <a:ea typeface="Calibri"/>
                        <a:cs typeface="Times New Roman" pitchFamily="18" charset="0"/>
                      </a:endParaRPr>
                    </a:p>
                  </a:txBody>
                  <a:tcPr marL="2730" marR="2730" marT="2729" marB="2729" anchor="ctr"/>
                </a:tc>
              </a:tr>
              <a:tr h="1060494">
                <a:tc>
                  <a:txBody>
                    <a:bodyPr/>
                    <a:lstStyle/>
                    <a:p>
                      <a:pPr marL="342900" lvl="0" indent="-342900" algn="just">
                        <a:lnSpc>
                          <a:spcPct val="115000"/>
                        </a:lnSpc>
                        <a:spcAft>
                          <a:spcPts val="0"/>
                        </a:spcAft>
                        <a:tabLst>
                          <a:tab pos="457200" algn="l"/>
                        </a:tabLst>
                      </a:pPr>
                      <a:r>
                        <a:rPr lang="ru-RU" sz="1400" baseline="0" dirty="0">
                          <a:latin typeface="Times New Roman" pitchFamily="18" charset="0"/>
                          <a:cs typeface="Times New Roman" pitchFamily="18" charset="0"/>
                        </a:rPr>
                        <a:t> </a:t>
                      </a:r>
                      <a:r>
                        <a:rPr lang="ru-RU" sz="1400" baseline="0" dirty="0" smtClean="0">
                          <a:latin typeface="Times New Roman" pitchFamily="18" charset="0"/>
                          <a:cs typeface="Times New Roman" pitchFamily="18" charset="0"/>
                        </a:rPr>
                        <a:t>12.С</a:t>
                      </a:r>
                      <a:r>
                        <a:rPr lang="ru-RU" sz="1400" dirty="0" smtClean="0">
                          <a:latin typeface="Times New Roman" pitchFamily="18" charset="0"/>
                          <a:cs typeface="Times New Roman" pitchFamily="18" charset="0"/>
                        </a:rPr>
                        <a:t>еминар-практикум </a:t>
                      </a:r>
                      <a:r>
                        <a:rPr lang="ru-RU" sz="1400" dirty="0">
                          <a:latin typeface="Times New Roman" pitchFamily="18" charset="0"/>
                          <a:cs typeface="Times New Roman" pitchFamily="18" charset="0"/>
                        </a:rPr>
                        <a:t>для родителей детей подготовительной к школе группы «Создание маршрута первоклашки» </a:t>
                      </a:r>
                    </a:p>
                    <a:p>
                      <a:pPr marL="342900" lvl="0" indent="-342900" algn="just">
                        <a:lnSpc>
                          <a:spcPct val="115000"/>
                        </a:lnSpc>
                        <a:spcAft>
                          <a:spcPts val="0"/>
                        </a:spcAft>
                        <a:tabLst>
                          <a:tab pos="457200" algn="l"/>
                        </a:tabLst>
                      </a:pPr>
                      <a:r>
                        <a:rPr lang="ru-RU" sz="1400" dirty="0" smtClean="0">
                          <a:latin typeface="Times New Roman" pitchFamily="18" charset="0"/>
                          <a:cs typeface="Times New Roman" pitchFamily="18" charset="0"/>
                        </a:rPr>
                        <a:t>13.Разработка </a:t>
                      </a:r>
                      <a:r>
                        <a:rPr lang="ru-RU" sz="1400" dirty="0">
                          <a:latin typeface="Times New Roman" pitchFamily="18" charset="0"/>
                          <a:cs typeface="Times New Roman" pitchFamily="18" charset="0"/>
                        </a:rPr>
                        <a:t>индивидуальных карт – маршрутов для детей «Дорога в школу и домой» </a:t>
                      </a:r>
                      <a:endParaRPr lang="ru-RU" sz="1400" dirty="0">
                        <a:latin typeface="Times New Roman" pitchFamily="18" charset="0"/>
                        <a:ea typeface="Calibri"/>
                        <a:cs typeface="Times New Roman" pitchFamily="18" charset="0"/>
                      </a:endParaRPr>
                    </a:p>
                  </a:txBody>
                  <a:tcPr marL="2730" marR="2730" marT="2729" marB="2729" anchor="ctr"/>
                </a:tc>
                <a:tc>
                  <a:txBody>
                    <a:bodyPr/>
                    <a:lstStyle/>
                    <a:p>
                      <a:pPr marL="21590" marR="21590" algn="ctr">
                        <a:lnSpc>
                          <a:spcPct val="115000"/>
                        </a:lnSpc>
                        <a:spcAft>
                          <a:spcPts val="0"/>
                        </a:spcAft>
                      </a:pPr>
                      <a:r>
                        <a:rPr lang="ru-RU" sz="1400" b="1" dirty="0">
                          <a:latin typeface="Times New Roman" pitchFamily="18" charset="0"/>
                          <a:cs typeface="Times New Roman" pitchFamily="18" charset="0"/>
                        </a:rPr>
                        <a:t>Июнь</a:t>
                      </a:r>
                      <a:endParaRPr lang="ru-RU" sz="1400" b="1" dirty="0">
                        <a:latin typeface="Times New Roman" pitchFamily="18" charset="0"/>
                        <a:ea typeface="Calibri"/>
                        <a:cs typeface="Times New Roman" pitchFamily="18" charset="0"/>
                      </a:endParaRPr>
                    </a:p>
                  </a:txBody>
                  <a:tcPr marL="2730" marR="2730" marT="2729" marB="2729" anchor="ctr"/>
                </a:tc>
              </a:tr>
              <a:tr h="286802">
                <a:tc>
                  <a:txBody>
                    <a:bodyPr/>
                    <a:lstStyle/>
                    <a:p>
                      <a:pPr marL="21590" marR="21590" algn="just">
                        <a:lnSpc>
                          <a:spcPct val="115000"/>
                        </a:lnSpc>
                        <a:spcAft>
                          <a:spcPts val="0"/>
                        </a:spcAft>
                      </a:pPr>
                      <a:r>
                        <a:rPr lang="ru-RU" sz="1400" dirty="0" smtClean="0">
                          <a:latin typeface="Times New Roman" pitchFamily="18" charset="0"/>
                          <a:cs typeface="Times New Roman" pitchFamily="18" charset="0"/>
                        </a:rPr>
                        <a:t>14.Консультация </a:t>
                      </a:r>
                      <a:r>
                        <a:rPr lang="ru-RU" sz="1400" dirty="0">
                          <a:latin typeface="Times New Roman" pitchFamily="18" charset="0"/>
                          <a:cs typeface="Times New Roman" pitchFamily="18" charset="0"/>
                        </a:rPr>
                        <a:t>для родителей: «Ребенок в автомобиле»</a:t>
                      </a:r>
                      <a:endParaRPr lang="ru-RU" sz="1400" dirty="0">
                        <a:latin typeface="Times New Roman" pitchFamily="18" charset="0"/>
                        <a:ea typeface="Calibri"/>
                        <a:cs typeface="Times New Roman" pitchFamily="18" charset="0"/>
                      </a:endParaRPr>
                    </a:p>
                  </a:txBody>
                  <a:tcPr marL="2730" marR="2730" marT="2729" marB="2729" anchor="ctr"/>
                </a:tc>
                <a:tc>
                  <a:txBody>
                    <a:bodyPr/>
                    <a:lstStyle/>
                    <a:p>
                      <a:pPr marL="21590" marR="21590" algn="ctr">
                        <a:lnSpc>
                          <a:spcPct val="115000"/>
                        </a:lnSpc>
                        <a:spcAft>
                          <a:spcPts val="0"/>
                        </a:spcAft>
                      </a:pPr>
                      <a:r>
                        <a:rPr lang="ru-RU" sz="1400" b="1" dirty="0">
                          <a:latin typeface="Times New Roman" pitchFamily="18" charset="0"/>
                          <a:cs typeface="Times New Roman" pitchFamily="18" charset="0"/>
                        </a:rPr>
                        <a:t>Июль</a:t>
                      </a:r>
                      <a:endParaRPr lang="ru-RU" sz="1400" b="1" dirty="0">
                        <a:latin typeface="Times New Roman" pitchFamily="18" charset="0"/>
                        <a:ea typeface="Calibri"/>
                        <a:cs typeface="Times New Roman" pitchFamily="18" charset="0"/>
                      </a:endParaRPr>
                    </a:p>
                  </a:txBody>
                  <a:tcPr marL="2730" marR="2730" marT="2729" marB="2729" anchor="ctr"/>
                </a:tc>
              </a:tr>
              <a:tr h="621063">
                <a:tc>
                  <a:txBody>
                    <a:bodyPr/>
                    <a:lstStyle/>
                    <a:p>
                      <a:pPr marL="342900" lvl="0" indent="-342900" algn="just">
                        <a:lnSpc>
                          <a:spcPct val="115000"/>
                        </a:lnSpc>
                        <a:spcAft>
                          <a:spcPts val="0"/>
                        </a:spcAft>
                        <a:tabLst>
                          <a:tab pos="457200" algn="l"/>
                        </a:tabLst>
                      </a:pPr>
                      <a:r>
                        <a:rPr lang="ru-RU" sz="1400" baseline="0" dirty="0">
                          <a:latin typeface="Times New Roman" pitchFamily="18" charset="0"/>
                          <a:cs typeface="Times New Roman" pitchFamily="18" charset="0"/>
                        </a:rPr>
                        <a:t> </a:t>
                      </a:r>
                      <a:r>
                        <a:rPr lang="ru-RU" sz="1400" baseline="0" dirty="0" smtClean="0">
                          <a:latin typeface="Times New Roman" pitchFamily="18" charset="0"/>
                          <a:cs typeface="Times New Roman" pitchFamily="18" charset="0"/>
                        </a:rPr>
                        <a:t>15.п</a:t>
                      </a:r>
                      <a:r>
                        <a:rPr lang="ru-RU" sz="1400" dirty="0" smtClean="0">
                          <a:latin typeface="Times New Roman" pitchFamily="18" charset="0"/>
                          <a:cs typeface="Times New Roman" pitchFamily="18" charset="0"/>
                        </a:rPr>
                        <a:t>апка-передвижка </a:t>
                      </a:r>
                      <a:r>
                        <a:rPr lang="ru-RU" sz="1400" dirty="0">
                          <a:latin typeface="Times New Roman" pitchFamily="18" charset="0"/>
                          <a:cs typeface="Times New Roman" pitchFamily="18" charset="0"/>
                        </a:rPr>
                        <a:t>«Советы родителям в осенне-зимний период» </a:t>
                      </a:r>
                    </a:p>
                    <a:p>
                      <a:pPr marL="342900" lvl="0" indent="-342900" algn="just">
                        <a:lnSpc>
                          <a:spcPct val="115000"/>
                        </a:lnSpc>
                        <a:spcAft>
                          <a:spcPts val="0"/>
                        </a:spcAft>
                        <a:tabLst>
                          <a:tab pos="457200" algn="l"/>
                        </a:tabLst>
                      </a:pPr>
                      <a:r>
                        <a:rPr lang="ru-RU" sz="1400" dirty="0" smtClean="0">
                          <a:latin typeface="Times New Roman" pitchFamily="18" charset="0"/>
                          <a:cs typeface="Times New Roman" pitchFamily="18" charset="0"/>
                        </a:rPr>
                        <a:t>16.</a:t>
                      </a:r>
                      <a:r>
                        <a:rPr lang="ru-RU" sz="1400" baseline="0" dirty="0" smtClean="0">
                          <a:latin typeface="Times New Roman" pitchFamily="18" charset="0"/>
                          <a:cs typeface="Times New Roman" pitchFamily="18" charset="0"/>
                        </a:rPr>
                        <a:t> С</a:t>
                      </a:r>
                      <a:r>
                        <a:rPr lang="ru-RU" sz="1400" dirty="0" smtClean="0">
                          <a:latin typeface="Times New Roman" pitchFamily="18" charset="0"/>
                          <a:cs typeface="Times New Roman" pitchFamily="18" charset="0"/>
                        </a:rPr>
                        <a:t>овместная </a:t>
                      </a:r>
                      <a:r>
                        <a:rPr lang="ru-RU" sz="1400" dirty="0">
                          <a:latin typeface="Times New Roman" pitchFamily="18" charset="0"/>
                          <a:cs typeface="Times New Roman" pitchFamily="18" charset="0"/>
                        </a:rPr>
                        <a:t>неделя безопасности «Осторожно, дети!» </a:t>
                      </a:r>
                      <a:endParaRPr lang="ru-RU" sz="1400" dirty="0">
                        <a:latin typeface="Times New Roman" pitchFamily="18" charset="0"/>
                        <a:ea typeface="Calibri"/>
                        <a:cs typeface="Times New Roman" pitchFamily="18" charset="0"/>
                      </a:endParaRPr>
                    </a:p>
                  </a:txBody>
                  <a:tcPr marL="2730" marR="2730" marT="2729" marB="2729" anchor="ctr"/>
                </a:tc>
                <a:tc>
                  <a:txBody>
                    <a:bodyPr/>
                    <a:lstStyle/>
                    <a:p>
                      <a:pPr marL="21590" marR="21590" algn="ctr">
                        <a:lnSpc>
                          <a:spcPct val="115000"/>
                        </a:lnSpc>
                        <a:spcAft>
                          <a:spcPts val="0"/>
                        </a:spcAft>
                      </a:pPr>
                      <a:r>
                        <a:rPr lang="ru-RU" sz="1400" b="1" dirty="0">
                          <a:latin typeface="Times New Roman" pitchFamily="18" charset="0"/>
                          <a:cs typeface="Times New Roman" pitchFamily="18" charset="0"/>
                        </a:rPr>
                        <a:t>Август</a:t>
                      </a:r>
                      <a:endParaRPr lang="ru-RU" sz="1400" b="1" dirty="0">
                        <a:latin typeface="Times New Roman" pitchFamily="18" charset="0"/>
                        <a:ea typeface="Calibri"/>
                        <a:cs typeface="Times New Roman" pitchFamily="18" charset="0"/>
                      </a:endParaRPr>
                    </a:p>
                  </a:txBody>
                  <a:tcPr marL="2730" marR="2730" marT="2729" marB="2729" anchor="ctr"/>
                </a:tc>
              </a:tr>
            </a:tbl>
          </a:graphicData>
        </a:graphic>
      </p:graphicFrame>
      <p:sp>
        <p:nvSpPr>
          <p:cNvPr id="7" name="Содержимое 2"/>
          <p:cNvSpPr txBox="1">
            <a:spLocks/>
          </p:cNvSpPr>
          <p:nvPr/>
        </p:nvSpPr>
        <p:spPr>
          <a:xfrm>
            <a:off x="904856" y="827851"/>
            <a:ext cx="5643603" cy="571502"/>
          </a:xfrm>
          <a:prstGeom prst="rect">
            <a:avLst/>
          </a:prstGeom>
        </p:spPr>
        <p:txBody>
          <a:bodyPr vert="horz" lIns="103891" tIns="51946" rIns="103891" bIns="51946" rtlCol="0">
            <a:normAutofit fontScale="77500" lnSpcReduction="20000"/>
          </a:bodyPr>
          <a:lstStyle/>
          <a:p>
            <a:pPr marL="389592" indent="-389592" algn="ctr">
              <a:spcBef>
                <a:spcPct val="20000"/>
              </a:spcBef>
              <a:defRPr/>
            </a:pPr>
            <a:r>
              <a:rPr lang="ru-RU" sz="2400" b="1" dirty="0" smtClean="0">
                <a:solidFill>
                  <a:srgbClr val="7030A0"/>
                </a:solidFill>
                <a:latin typeface="Bookman Old Style" pitchFamily="18" charset="0"/>
              </a:rPr>
              <a:t>Перспективный план работы с родителями по профилактике ДДТТ</a:t>
            </a:r>
            <a:endParaRPr lang="ru-RU" sz="2400" b="1" dirty="0">
              <a:solidFill>
                <a:srgbClr val="7030A0"/>
              </a:solidFill>
              <a:latin typeface="Bookman Old Style"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751</TotalTime>
  <Words>7022</Words>
  <Application>Microsoft Office PowerPoint</Application>
  <PresentationFormat>Произвольный</PresentationFormat>
  <Paragraphs>726</Paragraphs>
  <Slides>38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38</vt:i4>
      </vt:variant>
    </vt:vector>
  </HeadingPairs>
  <TitlesOfParts>
    <vt:vector size="39" baseType="lpstr">
      <vt:lpstr>Тема Office</vt:lpstr>
      <vt:lpstr>   Муниципальное бюджетное  дошкольное образовательное  учреждение  «Детский сад «Рябинка»  общеразвивающего вида»  Заинского муниципального района РТ   г. Заинск, ул. Пионерская 14 «б» тел .3-61-15</vt:lpstr>
      <vt:lpstr>Слайд 2</vt:lpstr>
      <vt:lpstr>Слайд 3</vt:lpstr>
      <vt:lpstr>Слайд 4</vt:lpstr>
      <vt:lpstr>ОСНОВНЫЕ НАПРАВЛЕНИЯ И ФОРМЫ РАБОТЫ С ДЕТЬМИ ПО ОБУЧЕНИЮ ПРАВИЛАМ ДОРОЖНОГО ДВИЖЕНИЯ</vt:lpstr>
      <vt:lpstr>Слайд 6</vt:lpstr>
      <vt:lpstr>Слайд 7</vt:lpstr>
      <vt:lpstr>ОСНОВНЫЕ НАПРАВЛЕНИЯ И ФОРМЫ РАБОТЫ С РОДИТЕЛЯМИ ПО ОБУЧЕНИЮ ДЕТЕЙ ПРАВИЛАМ ДОРОЖНОГО ДВИЖЕНИЯ</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УБЕРЕЧЬ РЕБЕНКА ОТ БЕДЫ  НА ДОРОГАХ – ДОЛГ НАС, ВЗРОСЛЫХ!</vt:lpstr>
    </vt:vector>
  </TitlesOfParts>
  <Company>Детский сад</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Мирный</dc:creator>
  <cp:lastModifiedBy>Мирный</cp:lastModifiedBy>
  <cp:revision>80</cp:revision>
  <dcterms:created xsi:type="dcterms:W3CDTF">2012-02-05T08:37:41Z</dcterms:created>
  <dcterms:modified xsi:type="dcterms:W3CDTF">2012-03-06T09:57:32Z</dcterms:modified>
</cp:coreProperties>
</file>